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3"/>
  </p:notesMasterIdLst>
  <p:sldIdLst>
    <p:sldId id="256" r:id="rId2"/>
    <p:sldId id="270" r:id="rId3"/>
    <p:sldId id="269" r:id="rId4"/>
    <p:sldId id="257" r:id="rId5"/>
    <p:sldId id="258" r:id="rId6"/>
    <p:sldId id="259" r:id="rId7"/>
    <p:sldId id="260" r:id="rId8"/>
    <p:sldId id="262" r:id="rId9"/>
    <p:sldId id="263" r:id="rId10"/>
    <p:sldId id="264" r:id="rId11"/>
    <p:sldId id="268" r:id="rId12"/>
    <p:sldId id="278" r:id="rId13"/>
    <p:sldId id="308" r:id="rId14"/>
    <p:sldId id="309" r:id="rId15"/>
    <p:sldId id="310" r:id="rId16"/>
    <p:sldId id="311" r:id="rId17"/>
    <p:sldId id="312" r:id="rId18"/>
    <p:sldId id="313" r:id="rId19"/>
    <p:sldId id="314" r:id="rId20"/>
    <p:sldId id="315" r:id="rId21"/>
    <p:sldId id="272" r:id="rId22"/>
    <p:sldId id="273" r:id="rId23"/>
    <p:sldId id="274" r:id="rId24"/>
    <p:sldId id="275" r:id="rId25"/>
    <p:sldId id="276" r:id="rId26"/>
    <p:sldId id="316" r:id="rId27"/>
    <p:sldId id="277" r:id="rId28"/>
    <p:sldId id="271" r:id="rId29"/>
    <p:sldId id="284" r:id="rId30"/>
    <p:sldId id="286" r:id="rId31"/>
    <p:sldId id="287" r:id="rId32"/>
    <p:sldId id="288" r:id="rId33"/>
    <p:sldId id="290" r:id="rId34"/>
    <p:sldId id="289" r:id="rId35"/>
    <p:sldId id="291" r:id="rId36"/>
    <p:sldId id="279" r:id="rId37"/>
    <p:sldId id="281" r:id="rId38"/>
    <p:sldId id="282" r:id="rId39"/>
    <p:sldId id="283" r:id="rId40"/>
    <p:sldId id="280" r:id="rId41"/>
    <p:sldId id="292" r:id="rId42"/>
    <p:sldId id="285" r:id="rId43"/>
    <p:sldId id="295" r:id="rId44"/>
    <p:sldId id="293" r:id="rId45"/>
    <p:sldId id="306" r:id="rId46"/>
    <p:sldId id="305" r:id="rId47"/>
    <p:sldId id="307" r:id="rId48"/>
    <p:sldId id="296" r:id="rId49"/>
    <p:sldId id="297" r:id="rId50"/>
    <p:sldId id="298" r:id="rId51"/>
    <p:sldId id="299" r:id="rId52"/>
    <p:sldId id="300" r:id="rId53"/>
    <p:sldId id="301" r:id="rId54"/>
    <p:sldId id="303" r:id="rId55"/>
    <p:sldId id="317" r:id="rId56"/>
    <p:sldId id="318" r:id="rId57"/>
    <p:sldId id="319" r:id="rId58"/>
    <p:sldId id="320" r:id="rId59"/>
    <p:sldId id="321" r:id="rId60"/>
    <p:sldId id="322" r:id="rId61"/>
    <p:sldId id="323" r:id="rId6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11" d="100"/>
          <a:sy n="111" d="100"/>
        </p:scale>
        <p:origin x="-184" y="-104"/>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170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1CEA6-3817-BC40-AF65-BC6966944F87}" type="datetimeFigureOut">
              <a:rPr lang="it-IT" smtClean="0"/>
              <a:t>04/06/15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FE158-C3F0-F547-9D8C-DCBB756A8561}" type="slidenum">
              <a:rPr lang="it-IT" smtClean="0"/>
              <a:t>‹n.›</a:t>
            </a:fld>
            <a:endParaRPr lang="it-IT"/>
          </a:p>
        </p:txBody>
      </p:sp>
    </p:spTree>
    <p:extLst>
      <p:ext uri="{BB962C8B-B14F-4D97-AF65-F5344CB8AC3E}">
        <p14:creationId xmlns:p14="http://schemas.microsoft.com/office/powerpoint/2010/main" val="6941013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oro</a:t>
            </a:r>
            <a:endParaRPr lang="it-IT" dirty="0"/>
          </a:p>
        </p:txBody>
      </p:sp>
      <p:sp>
        <p:nvSpPr>
          <p:cNvPr id="4" name="Segnaposto numero diapositiva 3"/>
          <p:cNvSpPr>
            <a:spLocks noGrp="1"/>
          </p:cNvSpPr>
          <p:nvPr>
            <p:ph type="sldNum" sz="quarter" idx="10"/>
          </p:nvPr>
        </p:nvSpPr>
        <p:spPr/>
        <p:txBody>
          <a:bodyPr/>
          <a:lstStyle/>
          <a:p>
            <a:fld id="{BD4FE158-C3F0-F547-9D8C-DCBB756A8561}" type="slidenum">
              <a:rPr lang="it-IT" smtClean="0"/>
              <a:t>29</a:t>
            </a:fld>
            <a:endParaRPr lang="it-IT"/>
          </a:p>
        </p:txBody>
      </p:sp>
    </p:spTree>
    <p:extLst>
      <p:ext uri="{BB962C8B-B14F-4D97-AF65-F5344CB8AC3E}">
        <p14:creationId xmlns:p14="http://schemas.microsoft.com/office/powerpoint/2010/main" val="3900447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D4FE158-C3F0-F547-9D8C-DCBB756A8561}" type="slidenum">
              <a:rPr lang="it-IT" smtClean="0"/>
              <a:t>40</a:t>
            </a:fld>
            <a:endParaRPr lang="it-IT"/>
          </a:p>
        </p:txBody>
      </p:sp>
    </p:spTree>
    <p:extLst>
      <p:ext uri="{BB962C8B-B14F-4D97-AF65-F5344CB8AC3E}">
        <p14:creationId xmlns:p14="http://schemas.microsoft.com/office/powerpoint/2010/main" val="210433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04/06/15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247345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04/06/15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87015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04/06/15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73105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04/06/15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09791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A1FE4CC-F314-4E47-A434-818A881B3F34}" type="datetimeFigureOut">
              <a:rPr lang="it-IT" smtClean="0"/>
              <a:t>04/06/15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69535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A1FE4CC-F314-4E47-A434-818A881B3F34}" type="datetimeFigureOut">
              <a:rPr lang="it-IT" smtClean="0"/>
              <a:t>04/06/15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158280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A1FE4CC-F314-4E47-A434-818A881B3F34}" type="datetimeFigureOut">
              <a:rPr lang="it-IT" smtClean="0"/>
              <a:t>04/06/15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34129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A1FE4CC-F314-4E47-A434-818A881B3F34}" type="datetimeFigureOut">
              <a:rPr lang="it-IT" smtClean="0"/>
              <a:t>04/06/15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7108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A1FE4CC-F314-4E47-A434-818A881B3F34}" type="datetimeFigureOut">
              <a:rPr lang="it-IT" smtClean="0"/>
              <a:t>04/06/15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41068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A1FE4CC-F314-4E47-A434-818A881B3F34}" type="datetimeFigureOut">
              <a:rPr lang="it-IT" smtClean="0"/>
              <a:t>04/06/15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275624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A1FE4CC-F314-4E47-A434-818A881B3F34}" type="datetimeFigureOut">
              <a:rPr lang="it-IT" smtClean="0"/>
              <a:t>04/06/15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243056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FE4CC-F314-4E47-A434-818A881B3F34}" type="datetimeFigureOut">
              <a:rPr lang="it-IT" smtClean="0"/>
              <a:t>04/06/15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15BAC-F6C3-1E4E-B210-030E88098CAE}" type="slidenum">
              <a:rPr lang="it-IT" smtClean="0"/>
              <a:t>‹n.›</a:t>
            </a:fld>
            <a:endParaRPr lang="it-IT"/>
          </a:p>
        </p:txBody>
      </p:sp>
    </p:spTree>
    <p:extLst>
      <p:ext uri="{BB962C8B-B14F-4D97-AF65-F5344CB8AC3E}">
        <p14:creationId xmlns:p14="http://schemas.microsoft.com/office/powerpoint/2010/main" val="1889900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lucabenci.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d01.leggiditalia.it/cgi-bin/FulShow?KEY=01LX0000109864ART66&amp;NONAV=1&amp;NOTXT=1&amp;%2331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Demansionamento</a:t>
            </a:r>
            <a:r>
              <a:rPr lang="it-IT" dirty="0" smtClean="0"/>
              <a:t>:</a:t>
            </a:r>
            <a:br>
              <a:rPr lang="it-IT" dirty="0" smtClean="0"/>
            </a:br>
            <a:r>
              <a:rPr lang="it-IT" dirty="0" smtClean="0"/>
              <a:t>il punto di vista giuridico</a:t>
            </a:r>
            <a:endParaRPr lang="it-IT" dirty="0"/>
          </a:p>
        </p:txBody>
      </p:sp>
      <p:sp>
        <p:nvSpPr>
          <p:cNvPr id="3" name="Sottotitolo 2"/>
          <p:cNvSpPr>
            <a:spLocks noGrp="1"/>
          </p:cNvSpPr>
          <p:nvPr>
            <p:ph type="subTitle" idx="1"/>
          </p:nvPr>
        </p:nvSpPr>
        <p:spPr/>
        <p:txBody>
          <a:bodyPr/>
          <a:lstStyle/>
          <a:p>
            <a:r>
              <a:rPr lang="it-IT" dirty="0" smtClean="0"/>
              <a:t>Luca Benci</a:t>
            </a:r>
          </a:p>
          <a:p>
            <a:r>
              <a:rPr lang="it-IT" dirty="0" smtClean="0">
                <a:hlinkClick r:id="rId2"/>
              </a:rPr>
              <a:t>www.lucabenci.it</a:t>
            </a:r>
            <a:endParaRPr lang="it-IT" dirty="0" smtClean="0"/>
          </a:p>
          <a:p>
            <a:r>
              <a:rPr lang="it-IT" dirty="0" err="1" smtClean="0"/>
              <a:t>Twitter</a:t>
            </a:r>
            <a:r>
              <a:rPr lang="it-IT" dirty="0" smtClean="0"/>
              <a:t> @</a:t>
            </a:r>
            <a:r>
              <a:rPr lang="it-IT" dirty="0" err="1" smtClean="0"/>
              <a:t>Luca_Benci</a:t>
            </a:r>
            <a:endParaRPr lang="it-IT" dirty="0"/>
          </a:p>
        </p:txBody>
      </p:sp>
    </p:spTree>
    <p:extLst>
      <p:ext uri="{BB962C8B-B14F-4D97-AF65-F5344CB8AC3E}">
        <p14:creationId xmlns:p14="http://schemas.microsoft.com/office/powerpoint/2010/main" val="4200746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privatizzazione degli anni novanta</a:t>
            </a:r>
          </a:p>
        </p:txBody>
      </p:sp>
      <p:sp>
        <p:nvSpPr>
          <p:cNvPr id="3" name="Segnaposto contenuto 2"/>
          <p:cNvSpPr>
            <a:spLocks noGrp="1"/>
          </p:cNvSpPr>
          <p:nvPr>
            <p:ph idx="1"/>
          </p:nvPr>
        </p:nvSpPr>
        <p:spPr/>
        <p:txBody>
          <a:bodyPr>
            <a:normAutofit fontScale="70000" lnSpcReduction="20000"/>
          </a:bodyPr>
          <a:lstStyle/>
          <a:p>
            <a:r>
              <a:rPr lang="it-IT" dirty="0"/>
              <a:t>Per obiettive esigenze di servizio il prestatore di lavoro può essere adibito a mansioni proprie della qualifica immediatamente superiore:</a:t>
            </a:r>
          </a:p>
          <a:p>
            <a:r>
              <a:rPr lang="it-IT" i="1" dirty="0"/>
              <a:t>a</a:t>
            </a:r>
            <a:r>
              <a:rPr lang="it-IT" dirty="0"/>
              <a:t>) nel caso di vacanza di posto in organico, per non più di sei mesi, prorogabili fino a dodici qualora siano state avviate le procedure per la copertura dei posti vacanti come previsto al comma 4;</a:t>
            </a:r>
          </a:p>
          <a:p>
            <a:endParaRPr lang="it-IT" dirty="0"/>
          </a:p>
          <a:p>
            <a:r>
              <a:rPr lang="it-IT" i="1" dirty="0"/>
              <a:t>b</a:t>
            </a:r>
            <a:r>
              <a:rPr lang="it-IT" dirty="0"/>
              <a:t>) nel caso di sostituzione di altro dipendente assente con diritto alla conservazione del posto, con esclusione dell'assenza per ferie, per la durata </a:t>
            </a:r>
            <a:r>
              <a:rPr lang="it-IT" dirty="0" smtClean="0"/>
              <a:t>dell'assenza</a:t>
            </a:r>
            <a:r>
              <a:rPr lang="it-IT" baseline="30000" dirty="0" smtClean="0">
                <a:hlinkClick r:id="rId2"/>
              </a:rPr>
              <a:t>.</a:t>
            </a:r>
            <a:endParaRPr lang="it-IT" baseline="30000" dirty="0">
              <a:hlinkClick r:id="rId2"/>
            </a:endParaRPr>
          </a:p>
          <a:p>
            <a:r>
              <a:rPr lang="it-IT" dirty="0"/>
              <a:t>3. Si considera svolgimento di mansioni superiori, ai fini del presente articolo, soltanto l'attribuzione in modo prevalente, sotto il profilo qualitativo, quantitativo e temporale, dei compiti propri di dette mansioni </a:t>
            </a:r>
          </a:p>
        </p:txBody>
      </p:sp>
    </p:spTree>
    <p:extLst>
      <p:ext uri="{BB962C8B-B14F-4D97-AF65-F5344CB8AC3E}">
        <p14:creationId xmlns:p14="http://schemas.microsoft.com/office/powerpoint/2010/main" val="1484925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normativa attuale</a:t>
            </a:r>
            <a:br>
              <a:rPr lang="it-IT" dirty="0" smtClean="0"/>
            </a:br>
            <a:r>
              <a:rPr lang="it-IT" sz="3100" dirty="0" err="1" smtClean="0"/>
              <a:t>D.Lgs</a:t>
            </a:r>
            <a:r>
              <a:rPr lang="it-IT" sz="3100" dirty="0" smtClean="0"/>
              <a:t> 165/2001</a:t>
            </a:r>
            <a:br>
              <a:rPr lang="it-IT" sz="3100" dirty="0" smtClean="0"/>
            </a:br>
            <a:r>
              <a:rPr lang="it-IT" sz="3100" dirty="0" smtClean="0"/>
              <a:t>art. 52</a:t>
            </a:r>
            <a:endParaRPr lang="it-IT" sz="3100" dirty="0"/>
          </a:p>
        </p:txBody>
      </p:sp>
      <p:sp>
        <p:nvSpPr>
          <p:cNvPr id="3" name="Segnaposto contenuto 2"/>
          <p:cNvSpPr>
            <a:spLocks noGrp="1"/>
          </p:cNvSpPr>
          <p:nvPr>
            <p:ph idx="1"/>
          </p:nvPr>
        </p:nvSpPr>
        <p:spPr/>
        <p:txBody>
          <a:bodyPr>
            <a:normAutofit fontScale="92500" lnSpcReduction="20000"/>
          </a:bodyPr>
          <a:lstStyle/>
          <a:p>
            <a:r>
              <a:rPr lang="it-IT" dirty="0" smtClean="0"/>
              <a:t>Il </a:t>
            </a:r>
            <a:r>
              <a:rPr lang="it-IT" dirty="0"/>
              <a:t>prestatore di lavoro deve essere adibito alle mansioni per le quali è stato assunto o alle mansioni equivalenti nell'ambito dell'area di inquadramento ovvero a quelle corrispondenti alla qualifica superiore che abbia successivamente acquisito per effetto delle procedure selettive di cui all'articolo 35, comma 1, lettera a). L'esercizio di fatto di mansioni non corrispondenti alla qualifica di appartenenza non ha effetto ai fini dell'inquadramento del lavoratore o dell'assegnazione di incarichi di direzione</a:t>
            </a:r>
          </a:p>
        </p:txBody>
      </p:sp>
    </p:spTree>
    <p:extLst>
      <p:ext uri="{BB962C8B-B14F-4D97-AF65-F5344CB8AC3E}">
        <p14:creationId xmlns:p14="http://schemas.microsoft.com/office/powerpoint/2010/main" val="5493376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normativa contrattuale</a:t>
            </a:r>
            <a:endParaRPr lang="it-IT" dirty="0"/>
          </a:p>
        </p:txBody>
      </p:sp>
      <p:sp>
        <p:nvSpPr>
          <p:cNvPr id="3" name="Segnaposto contenuto 2"/>
          <p:cNvSpPr>
            <a:spLocks noGrp="1"/>
          </p:cNvSpPr>
          <p:nvPr>
            <p:ph idx="1"/>
          </p:nvPr>
        </p:nvSpPr>
        <p:spPr/>
        <p:txBody>
          <a:bodyPr/>
          <a:lstStyle/>
          <a:p>
            <a:r>
              <a:rPr lang="it-IT" dirty="0" smtClean="0"/>
              <a:t>Ogni dipendente è inquadrato nella corrispondente categoria del sistema di classificazione in base al profilo di appartenenza. Ciascun </a:t>
            </a:r>
            <a:r>
              <a:rPr lang="it-IT" dirty="0"/>
              <a:t>dipendente è tenuto a svolgere </a:t>
            </a:r>
            <a:r>
              <a:rPr lang="it-IT" b="1" dirty="0"/>
              <a:t>anche attività complementari e strumentali a quelle inerenti lo specifico profilo </a:t>
            </a:r>
            <a:r>
              <a:rPr lang="it-IT" dirty="0"/>
              <a:t>attribuito i cui compiti e responsabilità sono indicati a titolo esemplificativo nelle declaratorie di cui all'allegato 1 </a:t>
            </a:r>
          </a:p>
        </p:txBody>
      </p:sp>
    </p:spTree>
    <p:extLst>
      <p:ext uri="{BB962C8B-B14F-4D97-AF65-F5344CB8AC3E}">
        <p14:creationId xmlns:p14="http://schemas.microsoft.com/office/powerpoint/2010/main" val="3378323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09044"/>
            <a:ext cx="8229600" cy="1143000"/>
          </a:xfrm>
        </p:spPr>
        <p:txBody>
          <a:bodyPr>
            <a:normAutofit fontScale="90000"/>
          </a:bodyPr>
          <a:lstStyle/>
          <a:p>
            <a:r>
              <a:rPr lang="it-IT" dirty="0" smtClean="0"/>
              <a:t>Art. 2103</a:t>
            </a:r>
            <a:br>
              <a:rPr lang="it-IT" dirty="0" smtClean="0"/>
            </a:br>
            <a:r>
              <a:rPr lang="it-IT" sz="2700" dirty="0" smtClean="0"/>
              <a:t>Prestazione del lavoro</a:t>
            </a:r>
            <a:br>
              <a:rPr lang="it-IT" sz="2700" dirty="0" smtClean="0"/>
            </a:br>
            <a:r>
              <a:rPr lang="it-IT" sz="2700" dirty="0" smtClean="0"/>
              <a:t>Jobs </a:t>
            </a:r>
            <a:r>
              <a:rPr lang="it-IT" sz="2700" dirty="0" err="1" smtClean="0"/>
              <a:t>Act</a:t>
            </a:r>
            <a:endParaRPr lang="it-IT" sz="2700" dirty="0"/>
          </a:p>
        </p:txBody>
      </p:sp>
      <p:sp>
        <p:nvSpPr>
          <p:cNvPr id="3" name="Segnaposto contenuto 2"/>
          <p:cNvSpPr>
            <a:spLocks noGrp="1"/>
          </p:cNvSpPr>
          <p:nvPr>
            <p:ph idx="1"/>
          </p:nvPr>
        </p:nvSpPr>
        <p:spPr/>
        <p:txBody>
          <a:bodyPr/>
          <a:lstStyle/>
          <a:p>
            <a:r>
              <a:rPr lang="it-IT" dirty="0"/>
              <a:t>Il lavoratore deve essere adibito alle </a:t>
            </a:r>
            <a:r>
              <a:rPr lang="it-IT" dirty="0" smtClean="0"/>
              <a:t>mansioni per </a:t>
            </a:r>
            <a:r>
              <a:rPr lang="it-IT" dirty="0"/>
              <a:t>le quali è stato assunto o a quelle corrispondenti all’inquadramento superiore </a:t>
            </a:r>
            <a:r>
              <a:rPr lang="it-IT" dirty="0" smtClean="0"/>
              <a:t>che abbia </a:t>
            </a:r>
            <a:r>
              <a:rPr lang="it-IT" dirty="0"/>
              <a:t>successivamente acquisito ovvero a mansioni riconducibili allo stesso livello </a:t>
            </a:r>
            <a:r>
              <a:rPr lang="it-IT" dirty="0" smtClean="0"/>
              <a:t>di inquadramento </a:t>
            </a:r>
            <a:r>
              <a:rPr lang="it-IT" dirty="0"/>
              <a:t>delle ultime effettivamente svolte.</a:t>
            </a:r>
          </a:p>
          <a:p>
            <a:endParaRPr lang="it-IT" dirty="0"/>
          </a:p>
        </p:txBody>
      </p:sp>
    </p:spTree>
    <p:extLst>
      <p:ext uri="{BB962C8B-B14F-4D97-AF65-F5344CB8AC3E}">
        <p14:creationId xmlns:p14="http://schemas.microsoft.com/office/powerpoint/2010/main" val="3322156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2700" dirty="0" smtClean="0"/>
              <a:t>Prestazione del lavoro</a:t>
            </a:r>
            <a:br>
              <a:rPr lang="it-IT" sz="2700" dirty="0" smtClean="0"/>
            </a:br>
            <a:r>
              <a:rPr lang="it-IT" sz="2700" dirty="0" smtClean="0"/>
              <a:t>Jobs </a:t>
            </a:r>
            <a:r>
              <a:rPr lang="it-IT" sz="2700" dirty="0" err="1" smtClean="0"/>
              <a:t>Act</a:t>
            </a:r>
            <a:endParaRPr lang="it-IT" sz="2700" dirty="0"/>
          </a:p>
        </p:txBody>
      </p:sp>
      <p:sp>
        <p:nvSpPr>
          <p:cNvPr id="3" name="Segnaposto contenuto 2"/>
          <p:cNvSpPr>
            <a:spLocks noGrp="1"/>
          </p:cNvSpPr>
          <p:nvPr>
            <p:ph idx="1"/>
          </p:nvPr>
        </p:nvSpPr>
        <p:spPr/>
        <p:txBody>
          <a:bodyPr/>
          <a:lstStyle/>
          <a:p>
            <a:r>
              <a:rPr lang="it-IT" dirty="0"/>
              <a:t>In caso di modifica degli assetti organizzativi aziendali che incidono </a:t>
            </a:r>
            <a:r>
              <a:rPr lang="it-IT" dirty="0" smtClean="0"/>
              <a:t>sulla posizione </a:t>
            </a:r>
            <a:r>
              <a:rPr lang="it-IT" dirty="0"/>
              <a:t>del lavoratore, lo stesso </a:t>
            </a:r>
            <a:r>
              <a:rPr lang="it-IT" b="1" dirty="0"/>
              <a:t>può essere assegnato a mansioni appartenenti </a:t>
            </a:r>
            <a:r>
              <a:rPr lang="it-IT" b="1" dirty="0" smtClean="0"/>
              <a:t>al livello </a:t>
            </a:r>
            <a:r>
              <a:rPr lang="it-IT" b="1" dirty="0"/>
              <a:t>di inquadramento inferiore.</a:t>
            </a:r>
          </a:p>
          <a:p>
            <a:endParaRPr lang="it-IT" dirty="0"/>
          </a:p>
        </p:txBody>
      </p:sp>
    </p:spTree>
    <p:extLst>
      <p:ext uri="{BB962C8B-B14F-4D97-AF65-F5344CB8AC3E}">
        <p14:creationId xmlns:p14="http://schemas.microsoft.com/office/powerpoint/2010/main" val="17668142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3100" dirty="0" smtClean="0"/>
              <a:t>Prestazione del lavoro</a:t>
            </a:r>
            <a:br>
              <a:rPr lang="it-IT" sz="3100" dirty="0" smtClean="0"/>
            </a:br>
            <a:r>
              <a:rPr lang="it-IT" sz="3100" dirty="0" smtClean="0"/>
              <a:t>Jobs </a:t>
            </a:r>
            <a:r>
              <a:rPr lang="it-IT" sz="3100" dirty="0" err="1" smtClean="0"/>
              <a:t>Act</a:t>
            </a:r>
            <a:endParaRPr lang="it-IT" sz="3100" dirty="0"/>
          </a:p>
        </p:txBody>
      </p:sp>
      <p:sp>
        <p:nvSpPr>
          <p:cNvPr id="3" name="Segnaposto contenuto 2"/>
          <p:cNvSpPr>
            <a:spLocks noGrp="1"/>
          </p:cNvSpPr>
          <p:nvPr>
            <p:ph idx="1"/>
          </p:nvPr>
        </p:nvSpPr>
        <p:spPr/>
        <p:txBody>
          <a:bodyPr/>
          <a:lstStyle/>
          <a:p>
            <a:r>
              <a:rPr lang="it-IT" dirty="0"/>
              <a:t>Il mutamento di mansioni è accompagnato, ove necessario, </a:t>
            </a:r>
            <a:r>
              <a:rPr lang="it-IT" dirty="0" smtClean="0"/>
              <a:t>dall’assolvimento dell’obbligo </a:t>
            </a:r>
            <a:r>
              <a:rPr lang="it-IT" dirty="0"/>
              <a:t>formativo, il cui mancato adempimento non determina comunque </a:t>
            </a:r>
            <a:r>
              <a:rPr lang="it-IT" dirty="0" smtClean="0"/>
              <a:t>la nullità </a:t>
            </a:r>
            <a:r>
              <a:rPr lang="it-IT" dirty="0"/>
              <a:t>dell’atto di assegnazione delle nuove mansioni.</a:t>
            </a:r>
          </a:p>
          <a:p>
            <a:endParaRPr lang="it-IT" dirty="0"/>
          </a:p>
        </p:txBody>
      </p:sp>
    </p:spTree>
    <p:extLst>
      <p:ext uri="{BB962C8B-B14F-4D97-AF65-F5344CB8AC3E}">
        <p14:creationId xmlns:p14="http://schemas.microsoft.com/office/powerpoint/2010/main" val="7341380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2700" dirty="0" smtClean="0"/>
              <a:t>Prestazione del lavoro</a:t>
            </a:r>
            <a:br>
              <a:rPr lang="it-IT" sz="2700" dirty="0" smtClean="0"/>
            </a:br>
            <a:r>
              <a:rPr lang="it-IT" sz="2700" dirty="0" smtClean="0"/>
              <a:t>Jobs </a:t>
            </a:r>
            <a:r>
              <a:rPr lang="it-IT" sz="2700" dirty="0" err="1" smtClean="0"/>
              <a:t>Act</a:t>
            </a:r>
            <a:endParaRPr lang="it-IT" sz="2700" dirty="0"/>
          </a:p>
        </p:txBody>
      </p:sp>
      <p:sp>
        <p:nvSpPr>
          <p:cNvPr id="3" name="Segnaposto contenuto 2"/>
          <p:cNvSpPr>
            <a:spLocks noGrp="1"/>
          </p:cNvSpPr>
          <p:nvPr>
            <p:ph idx="1"/>
          </p:nvPr>
        </p:nvSpPr>
        <p:spPr/>
        <p:txBody>
          <a:bodyPr/>
          <a:lstStyle/>
          <a:p>
            <a:r>
              <a:rPr lang="it-IT" dirty="0"/>
              <a:t>Ulteriori ipotesi di assegnazione di mansioni appartenenti al livello </a:t>
            </a:r>
            <a:r>
              <a:rPr lang="it-IT" dirty="0" smtClean="0"/>
              <a:t>di inquadramento </a:t>
            </a:r>
            <a:r>
              <a:rPr lang="it-IT" dirty="0"/>
              <a:t>inferiore possono essere previste da contratti collettivi, </a:t>
            </a:r>
            <a:r>
              <a:rPr lang="it-IT" dirty="0" smtClean="0"/>
              <a:t>anche aziendali</a:t>
            </a:r>
            <a:r>
              <a:rPr lang="it-IT" dirty="0"/>
              <a:t>, stipulati da associazioni sindacali comparativamente più rappresentative </a:t>
            </a:r>
            <a:r>
              <a:rPr lang="it-IT" dirty="0" smtClean="0"/>
              <a:t>sul piano </a:t>
            </a:r>
            <a:r>
              <a:rPr lang="it-IT" dirty="0"/>
              <a:t>nazionale.</a:t>
            </a:r>
          </a:p>
          <a:p>
            <a:endParaRPr lang="it-IT" dirty="0"/>
          </a:p>
        </p:txBody>
      </p:sp>
    </p:spTree>
    <p:extLst>
      <p:ext uri="{BB962C8B-B14F-4D97-AF65-F5344CB8AC3E}">
        <p14:creationId xmlns:p14="http://schemas.microsoft.com/office/powerpoint/2010/main" val="1261657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3100" dirty="0" smtClean="0"/>
              <a:t>Prestazione del lavoro</a:t>
            </a:r>
            <a:br>
              <a:rPr lang="it-IT" sz="3100" dirty="0" smtClean="0"/>
            </a:br>
            <a:r>
              <a:rPr lang="it-IT" sz="3100" dirty="0" smtClean="0"/>
              <a:t>Jobs </a:t>
            </a:r>
            <a:r>
              <a:rPr lang="it-IT" sz="3100" dirty="0" err="1" smtClean="0"/>
              <a:t>Act</a:t>
            </a:r>
            <a:endParaRPr lang="it-IT" sz="3100" dirty="0"/>
          </a:p>
        </p:txBody>
      </p:sp>
      <p:sp>
        <p:nvSpPr>
          <p:cNvPr id="3" name="Segnaposto contenuto 2"/>
          <p:cNvSpPr>
            <a:spLocks noGrp="1"/>
          </p:cNvSpPr>
          <p:nvPr>
            <p:ph idx="1"/>
          </p:nvPr>
        </p:nvSpPr>
        <p:spPr/>
        <p:txBody>
          <a:bodyPr/>
          <a:lstStyle/>
          <a:p>
            <a:r>
              <a:rPr lang="it-IT" dirty="0"/>
              <a:t>Nelle ipotesi di cui al secondo e quarto comma, il lavoratore ha diritto </a:t>
            </a:r>
            <a:r>
              <a:rPr lang="it-IT" dirty="0" smtClean="0"/>
              <a:t>alla conservazione </a:t>
            </a:r>
            <a:r>
              <a:rPr lang="it-IT" dirty="0"/>
              <a:t>del livello di inquadramento e del trattamento retributivo </a:t>
            </a:r>
            <a:r>
              <a:rPr lang="it-IT" dirty="0" smtClean="0"/>
              <a:t>in godimento</a:t>
            </a:r>
            <a:r>
              <a:rPr lang="it-IT" dirty="0"/>
              <a:t>, fatta eccezione per gli elementi retributivi collegati a particolari </a:t>
            </a:r>
            <a:r>
              <a:rPr lang="it-IT" dirty="0" smtClean="0"/>
              <a:t>modalità di </a:t>
            </a:r>
            <a:r>
              <a:rPr lang="it-IT" dirty="0"/>
              <a:t>svolgimento della precedente prestazione lavorativa.</a:t>
            </a:r>
          </a:p>
          <a:p>
            <a:endParaRPr lang="it-IT" dirty="0"/>
          </a:p>
        </p:txBody>
      </p:sp>
    </p:spTree>
    <p:extLst>
      <p:ext uri="{BB962C8B-B14F-4D97-AF65-F5344CB8AC3E}">
        <p14:creationId xmlns:p14="http://schemas.microsoft.com/office/powerpoint/2010/main" val="271211069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2700" dirty="0" smtClean="0"/>
              <a:t>Prestazione del lavoro</a:t>
            </a:r>
            <a:br>
              <a:rPr lang="it-IT" sz="2700" dirty="0" smtClean="0"/>
            </a:br>
            <a:r>
              <a:rPr lang="it-IT" sz="2700" dirty="0" smtClean="0"/>
              <a:t>Jobs </a:t>
            </a:r>
            <a:r>
              <a:rPr lang="it-IT" sz="2700" dirty="0" err="1" smtClean="0"/>
              <a:t>Act</a:t>
            </a:r>
            <a:endParaRPr lang="it-IT" sz="2700" dirty="0"/>
          </a:p>
        </p:txBody>
      </p:sp>
      <p:sp>
        <p:nvSpPr>
          <p:cNvPr id="3" name="Segnaposto contenuto 2"/>
          <p:cNvSpPr>
            <a:spLocks noGrp="1"/>
          </p:cNvSpPr>
          <p:nvPr>
            <p:ph idx="1"/>
          </p:nvPr>
        </p:nvSpPr>
        <p:spPr/>
        <p:txBody>
          <a:bodyPr>
            <a:normAutofit fontScale="92500" lnSpcReduction="10000"/>
          </a:bodyPr>
          <a:lstStyle/>
          <a:p>
            <a:r>
              <a:rPr lang="it-IT" dirty="0"/>
              <a:t>Nelle sedi di cui all’articolo 2113, ultimo comma, o avanti alle commissioni </a:t>
            </a:r>
            <a:r>
              <a:rPr lang="it-IT" dirty="0" smtClean="0"/>
              <a:t>di certificazione </a:t>
            </a:r>
            <a:r>
              <a:rPr lang="it-IT" dirty="0"/>
              <a:t>di cui all’articolo 76 del decreto legislativo n. 10 settembre 2003, n</a:t>
            </a:r>
            <a:r>
              <a:rPr lang="it-IT" dirty="0" smtClean="0"/>
              <a:t>. 276</a:t>
            </a:r>
            <a:r>
              <a:rPr lang="it-IT" dirty="0"/>
              <a:t>, possono essere stipulati accordi individuali di modifica delle mansioni, </a:t>
            </a:r>
            <a:r>
              <a:rPr lang="it-IT" dirty="0" smtClean="0"/>
              <a:t>del livello </a:t>
            </a:r>
            <a:r>
              <a:rPr lang="it-IT" dirty="0"/>
              <a:t>di inquadramento e della relativa retribuzione, nell’interesse del lavoratore </a:t>
            </a:r>
            <a:r>
              <a:rPr lang="it-IT" dirty="0" smtClean="0"/>
              <a:t>alla conservazione </a:t>
            </a:r>
            <a:r>
              <a:rPr lang="it-IT" dirty="0"/>
              <a:t>dell’occupazione, all’acquisizione di una diversa professionalità o </a:t>
            </a:r>
            <a:r>
              <a:rPr lang="it-IT" dirty="0" smtClean="0"/>
              <a:t>al miglioramento </a:t>
            </a:r>
            <a:r>
              <a:rPr lang="it-IT" dirty="0"/>
              <a:t>delle condizioni di vita.</a:t>
            </a:r>
          </a:p>
          <a:p>
            <a:endParaRPr lang="it-IT" dirty="0"/>
          </a:p>
        </p:txBody>
      </p:sp>
    </p:spTree>
    <p:extLst>
      <p:ext uri="{BB962C8B-B14F-4D97-AF65-F5344CB8AC3E}">
        <p14:creationId xmlns:p14="http://schemas.microsoft.com/office/powerpoint/2010/main" val="37324392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3100" dirty="0" smtClean="0"/>
              <a:t>Prestazione del lavoro</a:t>
            </a:r>
            <a:br>
              <a:rPr lang="it-IT" sz="3100" dirty="0" smtClean="0"/>
            </a:br>
            <a:r>
              <a:rPr lang="it-IT" sz="3100" dirty="0" smtClean="0"/>
              <a:t>Jobs </a:t>
            </a:r>
            <a:r>
              <a:rPr lang="it-IT" sz="3100" dirty="0" err="1" smtClean="0"/>
              <a:t>Act</a:t>
            </a:r>
            <a:endParaRPr lang="it-IT" sz="3100" dirty="0"/>
          </a:p>
        </p:txBody>
      </p:sp>
      <p:sp>
        <p:nvSpPr>
          <p:cNvPr id="3" name="Segnaposto contenuto 2"/>
          <p:cNvSpPr>
            <a:spLocks noGrp="1"/>
          </p:cNvSpPr>
          <p:nvPr>
            <p:ph idx="1"/>
          </p:nvPr>
        </p:nvSpPr>
        <p:spPr/>
        <p:txBody>
          <a:bodyPr>
            <a:normAutofit fontScale="92500" lnSpcReduction="20000"/>
          </a:bodyPr>
          <a:lstStyle/>
          <a:p>
            <a:r>
              <a:rPr lang="it-IT" dirty="0"/>
              <a:t>Nel caso di assegnazione a mansioni superiori il lavoratore ha diritto </a:t>
            </a:r>
            <a:r>
              <a:rPr lang="it-IT" dirty="0" smtClean="0"/>
              <a:t>al trattamento </a:t>
            </a:r>
            <a:r>
              <a:rPr lang="it-IT" dirty="0"/>
              <a:t>corrispondente all’attività svolta, e l’assegnazione diviene definitiva</a:t>
            </a:r>
            <a:r>
              <a:rPr lang="it-IT" dirty="0" smtClean="0"/>
              <a:t>, salva </a:t>
            </a:r>
            <a:r>
              <a:rPr lang="it-IT" dirty="0"/>
              <a:t>diversa volontà del lavoratore, ove la medesima non abbia avuto luogo </a:t>
            </a:r>
            <a:r>
              <a:rPr lang="it-IT" dirty="0" smtClean="0"/>
              <a:t>per ragioni </a:t>
            </a:r>
            <a:r>
              <a:rPr lang="it-IT" dirty="0"/>
              <a:t>sostitutive di altro lavoratore in servizio, dopo il periodo fissato dai </a:t>
            </a:r>
            <a:r>
              <a:rPr lang="it-IT" dirty="0" smtClean="0"/>
              <a:t>contratti collettivi</a:t>
            </a:r>
            <a:r>
              <a:rPr lang="it-IT" dirty="0"/>
              <a:t>, anche aziendali, stipulati da associazioni sindacali comparativamente </a:t>
            </a:r>
            <a:r>
              <a:rPr lang="it-IT" dirty="0" smtClean="0"/>
              <a:t>più rappresentative </a:t>
            </a:r>
            <a:r>
              <a:rPr lang="it-IT" dirty="0"/>
              <a:t>sul piano nazionale o, in mancanza, dopo sei mesi continuativi.</a:t>
            </a:r>
          </a:p>
          <a:p>
            <a:endParaRPr lang="it-IT" dirty="0"/>
          </a:p>
        </p:txBody>
      </p:sp>
    </p:spTree>
    <p:extLst>
      <p:ext uri="{BB962C8B-B14F-4D97-AF65-F5344CB8AC3E}">
        <p14:creationId xmlns:p14="http://schemas.microsoft.com/office/powerpoint/2010/main" val="7749946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Mansioni </a:t>
            </a:r>
            <a:endParaRPr lang="it-IT" dirty="0"/>
          </a:p>
        </p:txBody>
      </p:sp>
      <p:sp>
        <p:nvSpPr>
          <p:cNvPr id="3" name="Segnaposto contenuto 2"/>
          <p:cNvSpPr>
            <a:spLocks noGrp="1"/>
          </p:cNvSpPr>
          <p:nvPr>
            <p:ph idx="1"/>
          </p:nvPr>
        </p:nvSpPr>
        <p:spPr/>
        <p:txBody>
          <a:bodyPr/>
          <a:lstStyle/>
          <a:p>
            <a:endParaRPr lang="it-IT" dirty="0" smtClean="0"/>
          </a:p>
          <a:p>
            <a:r>
              <a:rPr lang="it-IT" dirty="0" smtClean="0"/>
              <a:t>La tutela verso lo sfruttamento (verso l’alto)</a:t>
            </a:r>
          </a:p>
          <a:p>
            <a:endParaRPr lang="it-IT" dirty="0"/>
          </a:p>
          <a:p>
            <a:r>
              <a:rPr lang="it-IT" dirty="0" smtClean="0"/>
              <a:t>Il divieto di adibizione a mansioni inferiori</a:t>
            </a:r>
            <a:endParaRPr lang="it-IT" dirty="0"/>
          </a:p>
        </p:txBody>
      </p:sp>
    </p:spTree>
    <p:extLst>
      <p:ext uri="{BB962C8B-B14F-4D97-AF65-F5344CB8AC3E}">
        <p14:creationId xmlns:p14="http://schemas.microsoft.com/office/powerpoint/2010/main" val="5405658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3100" dirty="0" smtClean="0"/>
              <a:t>Prestazione del lavoro</a:t>
            </a:r>
            <a:br>
              <a:rPr lang="it-IT" sz="3100" dirty="0" smtClean="0"/>
            </a:br>
            <a:r>
              <a:rPr lang="it-IT" sz="3100" dirty="0" smtClean="0"/>
              <a:t>Jobs </a:t>
            </a:r>
            <a:r>
              <a:rPr lang="it-IT" sz="3100" dirty="0" err="1" smtClean="0"/>
              <a:t>Act</a:t>
            </a:r>
            <a:endParaRPr lang="it-IT" sz="3100" dirty="0"/>
          </a:p>
        </p:txBody>
      </p:sp>
      <p:sp>
        <p:nvSpPr>
          <p:cNvPr id="3" name="Segnaposto contenuto 2"/>
          <p:cNvSpPr>
            <a:spLocks noGrp="1"/>
          </p:cNvSpPr>
          <p:nvPr>
            <p:ph idx="1"/>
          </p:nvPr>
        </p:nvSpPr>
        <p:spPr/>
        <p:txBody>
          <a:bodyPr>
            <a:normAutofit fontScale="92500"/>
          </a:bodyPr>
          <a:lstStyle/>
          <a:p>
            <a:r>
              <a:rPr lang="it-IT" dirty="0"/>
              <a:t>Il lavoratore non può essere trasferito da un’unità produttiva ad un’altra se </a:t>
            </a:r>
            <a:r>
              <a:rPr lang="it-IT" dirty="0" smtClean="0"/>
              <a:t>non per </a:t>
            </a:r>
            <a:r>
              <a:rPr lang="it-IT" dirty="0"/>
              <a:t>comprovate ragioni tecniche, organizzative e </a:t>
            </a:r>
            <a:r>
              <a:rPr lang="it-IT" dirty="0" smtClean="0"/>
              <a:t>produttive.</a:t>
            </a:r>
          </a:p>
          <a:p>
            <a:r>
              <a:rPr lang="it-IT" dirty="0" smtClean="0"/>
              <a:t>Salvo </a:t>
            </a:r>
            <a:r>
              <a:rPr lang="it-IT" dirty="0"/>
              <a:t>che ricorrano le condizioni di cui al secondo e quarto comma e </a:t>
            </a:r>
            <a:r>
              <a:rPr lang="it-IT" dirty="0" smtClean="0"/>
              <a:t>fermo quanto </a:t>
            </a:r>
            <a:r>
              <a:rPr lang="it-IT" dirty="0"/>
              <a:t>disposto al sesto comma, ogni patto contrario è nullo».</a:t>
            </a:r>
          </a:p>
          <a:p>
            <a:r>
              <a:rPr lang="it-IT" dirty="0" smtClean="0"/>
              <a:t>L’articolo </a:t>
            </a:r>
            <a:r>
              <a:rPr lang="it-IT" dirty="0"/>
              <a:t>6 della legge 13 maggio 1985, n. 190, è abrogato.</a:t>
            </a:r>
          </a:p>
          <a:p>
            <a:endParaRPr lang="it-IT" dirty="0"/>
          </a:p>
        </p:txBody>
      </p:sp>
    </p:spTree>
    <p:extLst>
      <p:ext uri="{BB962C8B-B14F-4D97-AF65-F5344CB8AC3E}">
        <p14:creationId xmlns:p14="http://schemas.microsoft.com/office/powerpoint/2010/main" val="7881478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olo 1"/>
          <p:cNvSpPr>
            <a:spLocks noGrp="1"/>
          </p:cNvSpPr>
          <p:nvPr>
            <p:ph type="ctrTitle"/>
          </p:nvPr>
        </p:nvSpPr>
        <p:spPr/>
        <p:txBody>
          <a:bodyPr/>
          <a:lstStyle/>
          <a:p>
            <a:r>
              <a:rPr lang="it-IT" dirty="0">
                <a:latin typeface="Calibri" charset="0"/>
              </a:rPr>
              <a:t>Il profilo professionale dell’infermiere</a:t>
            </a:r>
          </a:p>
        </p:txBody>
      </p:sp>
      <p:sp>
        <p:nvSpPr>
          <p:cNvPr id="3" name="Sottotitolo 2"/>
          <p:cNvSpPr>
            <a:spLocks noGrp="1"/>
          </p:cNvSpPr>
          <p:nvPr>
            <p:ph type="subTitle" idx="1"/>
          </p:nvPr>
        </p:nvSpPr>
        <p:spPr/>
        <p:txBody>
          <a:bodyPr rtlCol="0">
            <a:normAutofit/>
          </a:bodyPr>
          <a:lstStyle/>
          <a:p>
            <a:pPr fontAlgn="auto">
              <a:spcAft>
                <a:spcPts val="0"/>
              </a:spcAft>
              <a:buFont typeface="Arial"/>
              <a:buNone/>
              <a:defRPr/>
            </a:pPr>
            <a:r>
              <a:rPr lang="it-IT" dirty="0" smtClean="0">
                <a:ea typeface="+mn-ea"/>
                <a:cs typeface="+mn-cs"/>
              </a:rPr>
              <a:t>DM 14  settembre 1994, n. 739</a:t>
            </a:r>
          </a:p>
        </p:txBody>
      </p:sp>
    </p:spTree>
    <p:extLst>
      <p:ext uri="{BB962C8B-B14F-4D97-AF65-F5344CB8AC3E}">
        <p14:creationId xmlns:p14="http://schemas.microsoft.com/office/powerpoint/2010/main" val="24144671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olo 1"/>
          <p:cNvSpPr>
            <a:spLocks noGrp="1"/>
          </p:cNvSpPr>
          <p:nvPr>
            <p:ph type="title"/>
          </p:nvPr>
        </p:nvSpPr>
        <p:spPr/>
        <p:txBody>
          <a:bodyPr/>
          <a:lstStyle/>
          <a:p>
            <a:r>
              <a:rPr lang="it-IT">
                <a:latin typeface="Calibri" charset="0"/>
              </a:rPr>
              <a:t>Il profilo</a:t>
            </a:r>
          </a:p>
        </p:txBody>
      </p:sp>
      <p:sp>
        <p:nvSpPr>
          <p:cNvPr id="3074" name="Segnaposto contenuto 2"/>
          <p:cNvSpPr>
            <a:spLocks noGrp="1"/>
          </p:cNvSpPr>
          <p:nvPr>
            <p:ph idx="1"/>
          </p:nvPr>
        </p:nvSpPr>
        <p:spPr/>
        <p:txBody>
          <a:bodyPr/>
          <a:lstStyle/>
          <a:p>
            <a:r>
              <a:rPr lang="it-IT">
                <a:latin typeface="Calibri" charset="0"/>
              </a:rPr>
              <a:t>L'infermiere è l'operatore sanitario che, in possesso del diploma universitario abilitante e dell'iscrizione all'albo professionale è responsabile dell'assistenza generale infermieristica.</a:t>
            </a:r>
          </a:p>
        </p:txBody>
      </p:sp>
    </p:spTree>
    <p:extLst>
      <p:ext uri="{BB962C8B-B14F-4D97-AF65-F5344CB8AC3E}">
        <p14:creationId xmlns:p14="http://schemas.microsoft.com/office/powerpoint/2010/main" val="356868060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olo 1"/>
          <p:cNvSpPr>
            <a:spLocks noGrp="1"/>
          </p:cNvSpPr>
          <p:nvPr>
            <p:ph type="title"/>
          </p:nvPr>
        </p:nvSpPr>
        <p:spPr/>
        <p:txBody>
          <a:bodyPr/>
          <a:lstStyle/>
          <a:p>
            <a:r>
              <a:rPr lang="it-IT">
                <a:latin typeface="Calibri" charset="0"/>
              </a:rPr>
              <a:t>Il profilo</a:t>
            </a:r>
          </a:p>
        </p:txBody>
      </p:sp>
      <p:sp>
        <p:nvSpPr>
          <p:cNvPr id="4098" name="Segnaposto contenuto 2"/>
          <p:cNvSpPr>
            <a:spLocks noGrp="1"/>
          </p:cNvSpPr>
          <p:nvPr>
            <p:ph idx="1"/>
          </p:nvPr>
        </p:nvSpPr>
        <p:spPr/>
        <p:txBody>
          <a:bodyPr/>
          <a:lstStyle/>
          <a:p>
            <a:r>
              <a:rPr lang="it-IT">
                <a:latin typeface="Calibri" charset="0"/>
              </a:rPr>
              <a:t>. L'assistenza infermieristica preventiva, curativa, palliativa e riabilitativa è di natura tecnica, relazionale, educativa. Le principali funzioni sono la prevenzione delle malattie, l'assistenza dei malati e dei disabili di tutte le età e l'educazione sanitaria.</a:t>
            </a:r>
          </a:p>
          <a:p>
            <a:endParaRPr lang="it-IT">
              <a:latin typeface="Calibri" charset="0"/>
            </a:endParaRPr>
          </a:p>
        </p:txBody>
      </p:sp>
    </p:spTree>
    <p:extLst>
      <p:ext uri="{BB962C8B-B14F-4D97-AF65-F5344CB8AC3E}">
        <p14:creationId xmlns:p14="http://schemas.microsoft.com/office/powerpoint/2010/main" val="4281729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olo 1"/>
          <p:cNvSpPr>
            <a:spLocks noGrp="1"/>
          </p:cNvSpPr>
          <p:nvPr>
            <p:ph type="title"/>
          </p:nvPr>
        </p:nvSpPr>
        <p:spPr/>
        <p:txBody>
          <a:bodyPr/>
          <a:lstStyle/>
          <a:p>
            <a:r>
              <a:rPr lang="it-IT">
                <a:latin typeface="Calibri" charset="0"/>
              </a:rPr>
              <a:t>Il profilo</a:t>
            </a:r>
          </a:p>
        </p:txBody>
      </p:sp>
      <p:sp>
        <p:nvSpPr>
          <p:cNvPr id="3" name="Segnaposto contenuto 2"/>
          <p:cNvSpPr>
            <a:spLocks noGrp="1"/>
          </p:cNvSpPr>
          <p:nvPr>
            <p:ph idx="1"/>
          </p:nvPr>
        </p:nvSpPr>
        <p:spPr/>
        <p:txBody>
          <a:bodyPr rtlCol="0">
            <a:normAutofit fontScale="92500" lnSpcReduction="20000"/>
          </a:bodyPr>
          <a:lstStyle/>
          <a:p>
            <a:pPr fontAlgn="auto">
              <a:spcAft>
                <a:spcPts val="0"/>
              </a:spcAft>
              <a:buFont typeface="Arial"/>
              <a:buChar char="•"/>
              <a:defRPr/>
            </a:pPr>
            <a:r>
              <a:rPr lang="it-IT" dirty="0" smtClean="0">
                <a:ea typeface="+mn-ea"/>
                <a:cs typeface="+mn-cs"/>
              </a:rPr>
              <a:t>3. L'infermiere:</a:t>
            </a:r>
          </a:p>
          <a:p>
            <a:pPr fontAlgn="auto">
              <a:spcAft>
                <a:spcPts val="0"/>
              </a:spcAft>
              <a:buFont typeface="Arial"/>
              <a:buChar char="•"/>
              <a:defRPr/>
            </a:pPr>
            <a:r>
              <a:rPr lang="it-IT" dirty="0" smtClean="0">
                <a:ea typeface="+mn-ea"/>
                <a:cs typeface="+mn-cs"/>
              </a:rPr>
              <a:t> </a:t>
            </a:r>
            <a:r>
              <a:rPr lang="it-IT" i="1" dirty="0" smtClean="0">
                <a:ea typeface="+mn-ea"/>
                <a:cs typeface="+mn-cs"/>
              </a:rPr>
              <a:t>a</a:t>
            </a:r>
            <a:r>
              <a:rPr lang="it-IT" dirty="0" smtClean="0">
                <a:ea typeface="+mn-ea"/>
                <a:cs typeface="+mn-cs"/>
              </a:rPr>
              <a:t> ) partecipa all'identificazione dei bisogni di salute della persona e della collettività;</a:t>
            </a:r>
          </a:p>
          <a:p>
            <a:pPr fontAlgn="auto">
              <a:spcAft>
                <a:spcPts val="0"/>
              </a:spcAft>
              <a:buFont typeface="Arial"/>
              <a:buChar char="•"/>
              <a:defRPr/>
            </a:pPr>
            <a:r>
              <a:rPr lang="it-IT" dirty="0" smtClean="0">
                <a:ea typeface="+mn-ea"/>
                <a:cs typeface="+mn-cs"/>
              </a:rPr>
              <a:t> </a:t>
            </a:r>
            <a:r>
              <a:rPr lang="it-IT" i="1" dirty="0" smtClean="0">
                <a:ea typeface="+mn-ea"/>
                <a:cs typeface="+mn-cs"/>
              </a:rPr>
              <a:t>b</a:t>
            </a:r>
            <a:r>
              <a:rPr lang="it-IT" dirty="0" smtClean="0">
                <a:ea typeface="+mn-ea"/>
                <a:cs typeface="+mn-cs"/>
              </a:rPr>
              <a:t> ) identifica </a:t>
            </a:r>
            <a:r>
              <a:rPr lang="it-IT" b="1" dirty="0" smtClean="0">
                <a:ea typeface="+mn-ea"/>
                <a:cs typeface="+mn-cs"/>
              </a:rPr>
              <a:t>i bisogni di assistenza infermieristica della persona</a:t>
            </a:r>
            <a:r>
              <a:rPr lang="it-IT" dirty="0" smtClean="0">
                <a:ea typeface="+mn-ea"/>
                <a:cs typeface="+mn-cs"/>
              </a:rPr>
              <a:t> e della collettività e formula i relativi obiettivi;</a:t>
            </a:r>
          </a:p>
          <a:p>
            <a:pPr fontAlgn="auto">
              <a:spcAft>
                <a:spcPts val="0"/>
              </a:spcAft>
              <a:buFont typeface="Arial"/>
              <a:buChar char="•"/>
              <a:defRPr/>
            </a:pPr>
            <a:r>
              <a:rPr lang="it-IT" dirty="0" smtClean="0">
                <a:ea typeface="+mn-ea"/>
                <a:cs typeface="+mn-cs"/>
              </a:rPr>
              <a:t> </a:t>
            </a:r>
            <a:r>
              <a:rPr lang="it-IT" i="1" dirty="0" smtClean="0">
                <a:ea typeface="+mn-ea"/>
                <a:cs typeface="+mn-cs"/>
              </a:rPr>
              <a:t>c</a:t>
            </a:r>
            <a:r>
              <a:rPr lang="it-IT" dirty="0" smtClean="0">
                <a:ea typeface="+mn-ea"/>
                <a:cs typeface="+mn-cs"/>
              </a:rPr>
              <a:t> ) pianifica, </a:t>
            </a:r>
            <a:r>
              <a:rPr lang="it-IT" b="1" dirty="0" smtClean="0">
                <a:ea typeface="+mn-ea"/>
                <a:cs typeface="+mn-cs"/>
              </a:rPr>
              <a:t>gestisce</a:t>
            </a:r>
            <a:r>
              <a:rPr lang="it-IT" dirty="0" smtClean="0">
                <a:ea typeface="+mn-ea"/>
                <a:cs typeface="+mn-cs"/>
              </a:rPr>
              <a:t> e valuta l'intervento assistenziale infermieristico;</a:t>
            </a:r>
          </a:p>
          <a:p>
            <a:pPr fontAlgn="auto">
              <a:spcAft>
                <a:spcPts val="0"/>
              </a:spcAft>
              <a:buFont typeface="Arial"/>
              <a:buChar char="•"/>
              <a:defRPr/>
            </a:pPr>
            <a:r>
              <a:rPr lang="it-IT" dirty="0" smtClean="0">
                <a:ea typeface="+mn-ea"/>
                <a:cs typeface="+mn-cs"/>
              </a:rPr>
              <a:t> </a:t>
            </a:r>
            <a:r>
              <a:rPr lang="it-IT" b="1" i="1" dirty="0" smtClean="0">
                <a:ea typeface="+mn-ea"/>
                <a:cs typeface="+mn-cs"/>
              </a:rPr>
              <a:t>d</a:t>
            </a:r>
            <a:r>
              <a:rPr lang="it-IT" b="1" dirty="0" smtClean="0">
                <a:ea typeface="+mn-ea"/>
                <a:cs typeface="+mn-cs"/>
              </a:rPr>
              <a:t> ) garantisce la corretta applicazione delle prescrizioni diagnostico-terapeutiche;</a:t>
            </a:r>
          </a:p>
          <a:p>
            <a:pPr fontAlgn="auto">
              <a:spcAft>
                <a:spcPts val="0"/>
              </a:spcAft>
              <a:buFont typeface="Arial"/>
              <a:buChar char="•"/>
              <a:defRPr/>
            </a:pPr>
            <a:endParaRPr lang="it-IT" dirty="0" smtClean="0">
              <a:ea typeface="+mn-ea"/>
              <a:cs typeface="+mn-cs"/>
            </a:endParaRPr>
          </a:p>
        </p:txBody>
      </p:sp>
    </p:spTree>
    <p:extLst>
      <p:ext uri="{BB962C8B-B14F-4D97-AF65-F5344CB8AC3E}">
        <p14:creationId xmlns:p14="http://schemas.microsoft.com/office/powerpoint/2010/main" val="27898478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olo 1"/>
          <p:cNvSpPr>
            <a:spLocks noGrp="1"/>
          </p:cNvSpPr>
          <p:nvPr>
            <p:ph type="title"/>
          </p:nvPr>
        </p:nvSpPr>
        <p:spPr/>
        <p:txBody>
          <a:bodyPr/>
          <a:lstStyle/>
          <a:p>
            <a:r>
              <a:rPr lang="it-IT">
                <a:latin typeface="Calibri" charset="0"/>
              </a:rPr>
              <a:t>Il profilo</a:t>
            </a:r>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a:buChar char="•"/>
              <a:defRPr/>
            </a:pPr>
            <a:r>
              <a:rPr lang="it-IT" dirty="0" smtClean="0">
                <a:ea typeface="+mn-ea"/>
                <a:cs typeface="+mn-cs"/>
              </a:rPr>
              <a:t> </a:t>
            </a:r>
            <a:r>
              <a:rPr lang="it-IT" i="1" dirty="0" smtClean="0">
                <a:ea typeface="+mn-ea"/>
                <a:cs typeface="+mn-cs"/>
              </a:rPr>
              <a:t>e</a:t>
            </a:r>
            <a:r>
              <a:rPr lang="it-IT" dirty="0" smtClean="0">
                <a:ea typeface="+mn-ea"/>
                <a:cs typeface="+mn-cs"/>
              </a:rPr>
              <a:t> ) agisce sia individualmente sia in collaborazione con gli altri operatori sanitari e sociali;</a:t>
            </a:r>
          </a:p>
          <a:p>
            <a:pPr fontAlgn="auto">
              <a:spcAft>
                <a:spcPts val="0"/>
              </a:spcAft>
              <a:buFont typeface="Arial"/>
              <a:buChar char="•"/>
              <a:defRPr/>
            </a:pPr>
            <a:r>
              <a:rPr lang="it-IT" dirty="0" smtClean="0">
                <a:ea typeface="+mn-ea"/>
                <a:cs typeface="+mn-cs"/>
              </a:rPr>
              <a:t> </a:t>
            </a:r>
            <a:r>
              <a:rPr lang="it-IT" i="1" dirty="0" err="1" smtClean="0">
                <a:ea typeface="+mn-ea"/>
                <a:cs typeface="+mn-cs"/>
              </a:rPr>
              <a:t>f</a:t>
            </a:r>
            <a:r>
              <a:rPr lang="it-IT" dirty="0" smtClean="0">
                <a:ea typeface="+mn-ea"/>
                <a:cs typeface="+mn-cs"/>
              </a:rPr>
              <a:t> ) </a:t>
            </a:r>
            <a:r>
              <a:rPr lang="it-IT" b="1" dirty="0" smtClean="0">
                <a:ea typeface="+mn-ea"/>
                <a:cs typeface="+mn-cs"/>
              </a:rPr>
              <a:t>per l'espletamento delle funzioni si avvale, ove necessario, dell'opera del personale di supporto;</a:t>
            </a:r>
          </a:p>
          <a:p>
            <a:pPr fontAlgn="auto">
              <a:spcAft>
                <a:spcPts val="0"/>
              </a:spcAft>
              <a:buFont typeface="Arial"/>
              <a:buChar char="•"/>
              <a:defRPr/>
            </a:pPr>
            <a:r>
              <a:rPr lang="it-IT" dirty="0" smtClean="0">
                <a:ea typeface="+mn-ea"/>
                <a:cs typeface="+mn-cs"/>
              </a:rPr>
              <a:t> </a:t>
            </a:r>
            <a:r>
              <a:rPr lang="it-IT" i="1" dirty="0" smtClean="0">
                <a:ea typeface="+mn-ea"/>
                <a:cs typeface="+mn-cs"/>
              </a:rPr>
              <a:t>g</a:t>
            </a:r>
            <a:r>
              <a:rPr lang="it-IT" dirty="0" smtClean="0">
                <a:ea typeface="+mn-ea"/>
                <a:cs typeface="+mn-cs"/>
              </a:rPr>
              <a:t> ) svolge la sua attività professionale in strutture sanitarie pubbliche o private, nel territorio e nell'assistenza domiciliare, in regime di dipendenza o libero-professionale.</a:t>
            </a:r>
          </a:p>
          <a:p>
            <a:pPr fontAlgn="auto">
              <a:spcAft>
                <a:spcPts val="0"/>
              </a:spcAft>
              <a:buFont typeface="Arial"/>
              <a:buChar char="•"/>
              <a:defRPr/>
            </a:pPr>
            <a:endParaRPr lang="it-IT" dirty="0" smtClean="0">
              <a:ea typeface="+mn-ea"/>
              <a:cs typeface="+mn-cs"/>
            </a:endParaRPr>
          </a:p>
        </p:txBody>
      </p:sp>
    </p:spTree>
    <p:extLst>
      <p:ext uri="{BB962C8B-B14F-4D97-AF65-F5344CB8AC3E}">
        <p14:creationId xmlns:p14="http://schemas.microsoft.com/office/powerpoint/2010/main" val="279279922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Codice deontologico infermiere</a:t>
            </a:r>
            <a:br>
              <a:rPr lang="it-IT" dirty="0" smtClean="0"/>
            </a:br>
            <a:r>
              <a:rPr lang="it-IT" sz="2700" dirty="0" smtClean="0"/>
              <a:t>Federazione Ipasvi (2009)</a:t>
            </a:r>
            <a:br>
              <a:rPr lang="it-IT" sz="2700" dirty="0" smtClean="0"/>
            </a:br>
            <a:r>
              <a:rPr lang="it-IT" sz="2700" dirty="0" smtClean="0"/>
              <a:t>art. 49</a:t>
            </a:r>
            <a:endParaRPr lang="it-IT" sz="2700" dirty="0"/>
          </a:p>
        </p:txBody>
      </p:sp>
      <p:sp>
        <p:nvSpPr>
          <p:cNvPr id="3" name="Segnaposto contenuto 2"/>
          <p:cNvSpPr>
            <a:spLocks noGrp="1"/>
          </p:cNvSpPr>
          <p:nvPr>
            <p:ph idx="1"/>
          </p:nvPr>
        </p:nvSpPr>
        <p:spPr/>
        <p:txBody>
          <a:bodyPr>
            <a:normAutofit lnSpcReduction="10000"/>
          </a:bodyPr>
          <a:lstStyle/>
          <a:p>
            <a:r>
              <a:rPr lang="it-IT" dirty="0"/>
              <a:t>L'infermiere compensa le carenze della struttura attraverso un comportamento ispirato alla cooperazione, nell'interesse dei cittadini e dell'istituzione. L’infermiere, qualora vengano a mancare i caratteri della eccezionalità o sia pregiudicato il suo prioritario mandato professionale, si oppone alla compensazione specificandone le ragioni, pur impegnandosi per il superamento delle carenze o dei disservizi.</a:t>
            </a:r>
          </a:p>
          <a:p>
            <a:endParaRPr lang="it-IT" dirty="0"/>
          </a:p>
        </p:txBody>
      </p:sp>
    </p:spTree>
    <p:extLst>
      <p:ext uri="{BB962C8B-B14F-4D97-AF65-F5344CB8AC3E}">
        <p14:creationId xmlns:p14="http://schemas.microsoft.com/office/powerpoint/2010/main" val="13363975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Figure di supporto</a:t>
            </a:r>
            <a:endParaRPr lang="it-IT" dirty="0"/>
          </a:p>
        </p:txBody>
      </p:sp>
      <p:sp>
        <p:nvSpPr>
          <p:cNvPr id="3" name="Segnaposto contenuto 2"/>
          <p:cNvSpPr>
            <a:spLocks noGrp="1"/>
          </p:cNvSpPr>
          <p:nvPr>
            <p:ph idx="1"/>
          </p:nvPr>
        </p:nvSpPr>
        <p:spPr/>
        <p:txBody>
          <a:bodyPr/>
          <a:lstStyle/>
          <a:p>
            <a:r>
              <a:rPr lang="it-IT" dirty="0" smtClean="0"/>
              <a:t>Ausiliari e imprese di pulizia</a:t>
            </a:r>
          </a:p>
          <a:p>
            <a:r>
              <a:rPr lang="it-IT" dirty="0" smtClean="0"/>
              <a:t>Operatori tecnici addetti all’assistenza</a:t>
            </a:r>
          </a:p>
          <a:p>
            <a:r>
              <a:rPr lang="it-IT" dirty="0" smtClean="0"/>
              <a:t>Operatori sociali (assistenza domiciliare)</a:t>
            </a:r>
          </a:p>
          <a:p>
            <a:r>
              <a:rPr lang="it-IT" dirty="0" smtClean="0"/>
              <a:t>Operatori socio sanitari </a:t>
            </a:r>
            <a:endParaRPr lang="it-IT" dirty="0"/>
          </a:p>
        </p:txBody>
      </p:sp>
    </p:spTree>
    <p:extLst>
      <p:ext uri="{BB962C8B-B14F-4D97-AF65-F5344CB8AC3E}">
        <p14:creationId xmlns:p14="http://schemas.microsoft.com/office/powerpoint/2010/main" val="206137435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Ipotesi di attività </a:t>
            </a:r>
            <a:r>
              <a:rPr lang="it-IT" dirty="0" err="1" smtClean="0"/>
              <a:t>demansionate</a:t>
            </a:r>
            <a:r>
              <a:rPr lang="it-IT" dirty="0" smtClean="0"/>
              <a:t/>
            </a:r>
            <a:br>
              <a:rPr lang="it-IT" dirty="0" smtClean="0"/>
            </a:br>
            <a:r>
              <a:rPr lang="it-IT" dirty="0" smtClean="0"/>
              <a:t>per l’attività clinico-assistenziale</a:t>
            </a:r>
            <a:endParaRPr lang="it-IT" dirty="0"/>
          </a:p>
        </p:txBody>
      </p:sp>
      <p:sp>
        <p:nvSpPr>
          <p:cNvPr id="3" name="Segnaposto contenuto 2"/>
          <p:cNvSpPr>
            <a:spLocks noGrp="1"/>
          </p:cNvSpPr>
          <p:nvPr>
            <p:ph idx="1"/>
          </p:nvPr>
        </p:nvSpPr>
        <p:spPr/>
        <p:txBody>
          <a:bodyPr>
            <a:normAutofit lnSpcReduction="10000"/>
          </a:bodyPr>
          <a:lstStyle/>
          <a:p>
            <a:r>
              <a:rPr lang="it-IT" dirty="0" smtClean="0"/>
              <a:t>Rifacimento del letto vuoto</a:t>
            </a:r>
          </a:p>
          <a:p>
            <a:r>
              <a:rPr lang="it-IT" dirty="0" smtClean="0"/>
              <a:t>Pulizie dell’unità di vita</a:t>
            </a:r>
          </a:p>
          <a:p>
            <a:r>
              <a:rPr lang="it-IT" dirty="0" smtClean="0"/>
              <a:t>Rifacimento letto occupato per pazienti a bassa intensità</a:t>
            </a:r>
          </a:p>
          <a:p>
            <a:r>
              <a:rPr lang="it-IT" dirty="0" smtClean="0"/>
              <a:t>Smaltimento rifiuti</a:t>
            </a:r>
          </a:p>
          <a:p>
            <a:r>
              <a:rPr lang="it-IT" dirty="0" smtClean="0"/>
              <a:t>Trasporto pazienti “semplici”</a:t>
            </a:r>
          </a:p>
          <a:p>
            <a:r>
              <a:rPr lang="it-IT" dirty="0" smtClean="0"/>
              <a:t>Riassetto unità di vita</a:t>
            </a:r>
          </a:p>
          <a:p>
            <a:r>
              <a:rPr lang="it-IT" dirty="0" smtClean="0"/>
              <a:t>Attività alberghiere in generale</a:t>
            </a:r>
            <a:endParaRPr lang="it-IT" dirty="0"/>
          </a:p>
        </p:txBody>
      </p:sp>
    </p:spTree>
    <p:extLst>
      <p:ext uri="{BB962C8B-B14F-4D97-AF65-F5344CB8AC3E}">
        <p14:creationId xmlns:p14="http://schemas.microsoft.com/office/powerpoint/2010/main" val="361497266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Casistica</a:t>
            </a:r>
            <a:endParaRPr lang="it-IT" dirty="0"/>
          </a:p>
        </p:txBody>
      </p:sp>
      <p:sp>
        <p:nvSpPr>
          <p:cNvPr id="3" name="Segnaposto contenuto 2"/>
          <p:cNvSpPr>
            <a:spLocks noGrp="1"/>
          </p:cNvSpPr>
          <p:nvPr>
            <p:ph idx="1"/>
          </p:nvPr>
        </p:nvSpPr>
        <p:spPr/>
        <p:txBody>
          <a:bodyPr>
            <a:normAutofit/>
          </a:bodyPr>
          <a:lstStyle/>
          <a:p>
            <a:r>
              <a:rPr lang="it-IT" dirty="0" smtClean="0"/>
              <a:t>Non viene ravvisato il </a:t>
            </a:r>
            <a:r>
              <a:rPr lang="it-IT" dirty="0" err="1" smtClean="0"/>
              <a:t>demansionamento</a:t>
            </a:r>
            <a:r>
              <a:rPr lang="it-IT" dirty="0" smtClean="0"/>
              <a:t> di un infermiere che viene trasferito in un reparto di degenza. L’attività di strumentista non è “superiore” alla somministrazione di farmaci in una astanteria. Tale cambio di attività non costituisce dequalificazione e non genera perdita di professionalità.</a:t>
            </a:r>
          </a:p>
          <a:p>
            <a:pPr marL="0" indent="0">
              <a:buNone/>
            </a:pPr>
            <a:r>
              <a:rPr lang="it-IT" sz="2400" dirty="0" smtClean="0"/>
              <a:t>    Cassazione civile, sezione lavoro, sentenza 5722/2009</a:t>
            </a:r>
            <a:endParaRPr lang="it-IT" sz="2400" dirty="0"/>
          </a:p>
        </p:txBody>
      </p:sp>
    </p:spTree>
    <p:extLst>
      <p:ext uri="{BB962C8B-B14F-4D97-AF65-F5344CB8AC3E}">
        <p14:creationId xmlns:p14="http://schemas.microsoft.com/office/powerpoint/2010/main" val="7458573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di </a:t>
            </a:r>
            <a:r>
              <a:rPr lang="it-IT" dirty="0" err="1" smtClean="0"/>
              <a:t>demansionamento</a:t>
            </a:r>
            <a:endParaRPr lang="it-IT" dirty="0"/>
          </a:p>
        </p:txBody>
      </p:sp>
      <p:sp>
        <p:nvSpPr>
          <p:cNvPr id="3" name="Segnaposto contenuto 2"/>
          <p:cNvSpPr>
            <a:spLocks noGrp="1"/>
          </p:cNvSpPr>
          <p:nvPr>
            <p:ph idx="1"/>
          </p:nvPr>
        </p:nvSpPr>
        <p:spPr/>
        <p:txBody>
          <a:bodyPr/>
          <a:lstStyle/>
          <a:p>
            <a:r>
              <a:rPr lang="it-IT" dirty="0"/>
              <a:t>P</a:t>
            </a:r>
            <a:r>
              <a:rPr lang="it-IT" dirty="0" smtClean="0"/>
              <a:t>rivare </a:t>
            </a:r>
            <a:r>
              <a:rPr lang="it-IT" dirty="0"/>
              <a:t>il lavoratore delle mansioni </a:t>
            </a:r>
            <a:r>
              <a:rPr lang="it-IT" dirty="0" smtClean="0"/>
              <a:t>di appartenenza, </a:t>
            </a:r>
            <a:r>
              <a:rPr lang="it-IT" dirty="0"/>
              <a:t>adibendolo a mansioni inferiori</a:t>
            </a:r>
            <a:r>
              <a:rPr lang="it-IT" dirty="0" smtClean="0"/>
              <a:t>, in modo parziale o totale. </a:t>
            </a:r>
          </a:p>
        </p:txBody>
      </p:sp>
    </p:spTree>
    <p:extLst>
      <p:ext uri="{BB962C8B-B14F-4D97-AF65-F5344CB8AC3E}">
        <p14:creationId xmlns:p14="http://schemas.microsoft.com/office/powerpoint/2010/main" val="299039175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L’infermiere gestionale</a:t>
            </a:r>
            <a:endParaRPr lang="it-IT" dirty="0"/>
          </a:p>
        </p:txBody>
      </p:sp>
      <p:sp>
        <p:nvSpPr>
          <p:cNvPr id="3" name="Segnaposto contenuto 2"/>
          <p:cNvSpPr>
            <a:spLocks noGrp="1"/>
          </p:cNvSpPr>
          <p:nvPr>
            <p:ph idx="1"/>
          </p:nvPr>
        </p:nvSpPr>
        <p:spPr/>
        <p:txBody>
          <a:bodyPr/>
          <a:lstStyle/>
          <a:p>
            <a:endParaRPr lang="it-IT" dirty="0" smtClean="0"/>
          </a:p>
          <a:p>
            <a:r>
              <a:rPr lang="it-IT" dirty="0" smtClean="0"/>
              <a:t>Incarichi di coordinamento</a:t>
            </a:r>
          </a:p>
          <a:p>
            <a:endParaRPr lang="it-IT" dirty="0"/>
          </a:p>
          <a:p>
            <a:r>
              <a:rPr lang="it-IT" dirty="0" smtClean="0"/>
              <a:t>Incarichi di posizione organizzativa</a:t>
            </a:r>
            <a:endParaRPr lang="it-IT" dirty="0"/>
          </a:p>
        </p:txBody>
      </p:sp>
    </p:spTree>
    <p:extLst>
      <p:ext uri="{BB962C8B-B14F-4D97-AF65-F5344CB8AC3E}">
        <p14:creationId xmlns:p14="http://schemas.microsoft.com/office/powerpoint/2010/main" val="427313286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CCNL 2001</a:t>
            </a:r>
            <a:br>
              <a:rPr lang="it-IT" dirty="0"/>
            </a:br>
            <a:r>
              <a:rPr lang="it-IT" sz="3600" dirty="0"/>
              <a:t>biennio economico 2000-2001</a:t>
            </a:r>
          </a:p>
        </p:txBody>
      </p:sp>
      <p:sp>
        <p:nvSpPr>
          <p:cNvPr id="3" name="Segnaposto contenuto 2"/>
          <p:cNvSpPr>
            <a:spLocks noGrp="1"/>
          </p:cNvSpPr>
          <p:nvPr>
            <p:ph idx="1"/>
          </p:nvPr>
        </p:nvSpPr>
        <p:spPr/>
        <p:txBody>
          <a:bodyPr>
            <a:normAutofit fontScale="92500" lnSpcReduction="20000"/>
          </a:bodyPr>
          <a:lstStyle/>
          <a:p>
            <a:r>
              <a:rPr lang="it-IT" dirty="0"/>
              <a:t>….per favorire le modifiche dell’organizzazione del lavoro nonché per valorizzare l’autonomia e responsabilità delle professioni sanitarie </a:t>
            </a:r>
            <a:r>
              <a:rPr lang="it-IT" b="1" dirty="0"/>
              <a:t>è prevista una specifica indennità infermieristica per coloro cui sia affidata la funzione di coordinamento delle attività di servizi di assegnazione nonché del personale appartenente allo stesso o ad altro profilo anche di pari categoria </a:t>
            </a:r>
            <a:r>
              <a:rPr lang="it-IT" dirty="0"/>
              <a:t>ed – ove articolata al suo interno – di pari livello economico, con assunzione di responsabilità del proprio operato.</a:t>
            </a:r>
          </a:p>
          <a:p>
            <a:endParaRPr lang="it-IT" dirty="0"/>
          </a:p>
        </p:txBody>
      </p:sp>
    </p:spTree>
    <p:extLst>
      <p:ext uri="{BB962C8B-B14F-4D97-AF65-F5344CB8AC3E}">
        <p14:creationId xmlns:p14="http://schemas.microsoft.com/office/powerpoint/2010/main" val="251084670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posizioni organizzative</a:t>
            </a:r>
            <a:br>
              <a:rPr lang="it-IT" dirty="0" smtClean="0"/>
            </a:br>
            <a:r>
              <a:rPr lang="it-IT" sz="3100" dirty="0" smtClean="0"/>
              <a:t>art. 20 </a:t>
            </a:r>
            <a:r>
              <a:rPr lang="it-IT" sz="3100" dirty="0" err="1" smtClean="0"/>
              <a:t>ccnl</a:t>
            </a:r>
            <a:r>
              <a:rPr lang="it-IT" sz="3100" dirty="0" smtClean="0"/>
              <a:t> 1999</a:t>
            </a:r>
            <a:endParaRPr lang="it-IT" sz="3100" dirty="0"/>
          </a:p>
        </p:txBody>
      </p:sp>
      <p:sp>
        <p:nvSpPr>
          <p:cNvPr id="3" name="Segnaposto contenuto 2"/>
          <p:cNvSpPr>
            <a:spLocks noGrp="1"/>
          </p:cNvSpPr>
          <p:nvPr>
            <p:ph idx="1"/>
          </p:nvPr>
        </p:nvSpPr>
        <p:spPr/>
        <p:txBody>
          <a:bodyPr>
            <a:normAutofit fontScale="92500" lnSpcReduction="20000"/>
          </a:bodyPr>
          <a:lstStyle/>
          <a:p>
            <a:r>
              <a:rPr lang="it-IT" dirty="0"/>
              <a:t>Le posizioni organizzative, a titolo esemplificativo, possono riguardare settori che richiedono lo svolgimento di funzioni di direzione di servizi, dipartimenti, uffici o unità organizzative di particolare complessità, </a:t>
            </a:r>
            <a:r>
              <a:rPr lang="it-IT" b="1" dirty="0"/>
              <a:t>caratterizzate da un elevato grado di esperienza e autonomia gestionale ed organizzativa o lo svolgimento di attività con contenuti di alta professionalità e specializzazione</a:t>
            </a:r>
            <a:r>
              <a:rPr lang="it-IT" dirty="0"/>
              <a:t>, quali ad esempio i processi assistenziali, oppure lo svolgimento di: attività di staff e/o studio; di ricerca; ispettive di vigilanza e controllo; di coordinamento di attività didattica.</a:t>
            </a:r>
          </a:p>
          <a:p>
            <a:endParaRPr lang="it-IT" dirty="0"/>
          </a:p>
        </p:txBody>
      </p:sp>
    </p:spTree>
    <p:extLst>
      <p:ext uri="{BB962C8B-B14F-4D97-AF65-F5344CB8AC3E}">
        <p14:creationId xmlns:p14="http://schemas.microsoft.com/office/powerpoint/2010/main" val="10815198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natura della figura del coordinatore</a:t>
            </a:r>
            <a:endParaRPr lang="it-IT" dirty="0"/>
          </a:p>
        </p:txBody>
      </p:sp>
      <p:sp>
        <p:nvSpPr>
          <p:cNvPr id="3" name="Segnaposto contenuto 2"/>
          <p:cNvSpPr>
            <a:spLocks noGrp="1"/>
          </p:cNvSpPr>
          <p:nvPr>
            <p:ph idx="1"/>
          </p:nvPr>
        </p:nvSpPr>
        <p:spPr/>
        <p:txBody>
          <a:bodyPr/>
          <a:lstStyle/>
          <a:p>
            <a:endParaRPr lang="it-IT" dirty="0" smtClean="0"/>
          </a:p>
          <a:p>
            <a:r>
              <a:rPr lang="it-IT" dirty="0" smtClean="0"/>
              <a:t>E’ figura gestionale o assistenziale?</a:t>
            </a:r>
          </a:p>
          <a:p>
            <a:r>
              <a:rPr lang="it-IT" dirty="0" smtClean="0"/>
              <a:t>E’ assimilabile analogicamente alla figura del dirigente di struttura complessa?</a:t>
            </a:r>
          </a:p>
          <a:p>
            <a:r>
              <a:rPr lang="it-IT" dirty="0" smtClean="0"/>
              <a:t>La mera adibizione ad attività assistenziali è </a:t>
            </a:r>
            <a:r>
              <a:rPr lang="it-IT" dirty="0" err="1" smtClean="0"/>
              <a:t>demansionamento</a:t>
            </a:r>
            <a:r>
              <a:rPr lang="it-IT" dirty="0" smtClean="0"/>
              <a:t>?</a:t>
            </a:r>
            <a:endParaRPr lang="it-IT" dirty="0"/>
          </a:p>
        </p:txBody>
      </p:sp>
    </p:spTree>
    <p:extLst>
      <p:ext uri="{BB962C8B-B14F-4D97-AF65-F5344CB8AC3E}">
        <p14:creationId xmlns:p14="http://schemas.microsoft.com/office/powerpoint/2010/main" val="157487630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perdita dell’incarico</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sz="6000" dirty="0" smtClean="0"/>
              <a:t>E’ </a:t>
            </a:r>
            <a:r>
              <a:rPr lang="it-IT" sz="6000" dirty="0" err="1" smtClean="0"/>
              <a:t>demansionamento</a:t>
            </a:r>
            <a:r>
              <a:rPr lang="it-IT" sz="6000" dirty="0" smtClean="0"/>
              <a:t>?</a:t>
            </a:r>
            <a:endParaRPr lang="it-IT" sz="6000" dirty="0"/>
          </a:p>
        </p:txBody>
      </p:sp>
    </p:spTree>
    <p:extLst>
      <p:ext uri="{BB962C8B-B14F-4D97-AF65-F5344CB8AC3E}">
        <p14:creationId xmlns:p14="http://schemas.microsoft.com/office/powerpoint/2010/main" val="37595330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consenso del lavoratore</a:t>
            </a:r>
            <a:endParaRPr lang="it-IT" dirty="0"/>
          </a:p>
        </p:txBody>
      </p:sp>
      <p:sp>
        <p:nvSpPr>
          <p:cNvPr id="3" name="Segnaposto contenuto 2"/>
          <p:cNvSpPr>
            <a:spLocks noGrp="1"/>
          </p:cNvSpPr>
          <p:nvPr>
            <p:ph idx="1"/>
          </p:nvPr>
        </p:nvSpPr>
        <p:spPr/>
        <p:txBody>
          <a:bodyPr/>
          <a:lstStyle/>
          <a:p>
            <a:r>
              <a:rPr lang="it-IT" dirty="0" smtClean="0"/>
              <a:t>il mutamento delle mansioni </a:t>
            </a:r>
            <a:r>
              <a:rPr lang="it-IT" i="1" dirty="0" smtClean="0"/>
              <a:t>in </a:t>
            </a:r>
            <a:r>
              <a:rPr lang="it-IT" i="1" dirty="0" err="1" smtClean="0"/>
              <a:t>pejus</a:t>
            </a:r>
            <a:r>
              <a:rPr lang="it-IT" i="1" dirty="0" smtClean="0"/>
              <a:t> </a:t>
            </a:r>
            <a:r>
              <a:rPr lang="it-IT" dirty="0" smtClean="0"/>
              <a:t>è lecito con il consenso del lavoratore (soprattutto nelle ipotesi di malattia o di abilità con limitazioni) in quanto contempera il diritto costituzionale al lavoro con il diritto costituzionale alla salute.</a:t>
            </a:r>
            <a:endParaRPr lang="it-IT" dirty="0"/>
          </a:p>
        </p:txBody>
      </p:sp>
    </p:spTree>
    <p:extLst>
      <p:ext uri="{BB962C8B-B14F-4D97-AF65-F5344CB8AC3E}">
        <p14:creationId xmlns:p14="http://schemas.microsoft.com/office/powerpoint/2010/main" val="198804417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571500" indent="-571500">
              <a:buFont typeface="Arial"/>
              <a:buChar char="•"/>
            </a:pPr>
            <a:r>
              <a:rPr lang="it-IT" dirty="0" smtClean="0"/>
              <a:t>Comportamento in caso di richiesta di attività </a:t>
            </a:r>
            <a:r>
              <a:rPr lang="it-IT" dirty="0" err="1" smtClean="0"/>
              <a:t>demansionata</a:t>
            </a:r>
            <a:endParaRPr lang="it-IT" dirty="0"/>
          </a:p>
        </p:txBody>
      </p:sp>
      <p:sp>
        <p:nvSpPr>
          <p:cNvPr id="3" name="Segnaposto contenuto 2"/>
          <p:cNvSpPr>
            <a:spLocks noGrp="1"/>
          </p:cNvSpPr>
          <p:nvPr>
            <p:ph idx="1"/>
          </p:nvPr>
        </p:nvSpPr>
        <p:spPr/>
        <p:txBody>
          <a:bodyPr/>
          <a:lstStyle/>
          <a:p>
            <a:endParaRPr lang="it-IT" dirty="0" smtClean="0"/>
          </a:p>
          <a:p>
            <a:r>
              <a:rPr lang="it-IT" dirty="0" smtClean="0"/>
              <a:t>Comportamento individuale</a:t>
            </a:r>
          </a:p>
          <a:p>
            <a:r>
              <a:rPr lang="it-IT" dirty="0" err="1" smtClean="0"/>
              <a:t>Autotututela</a:t>
            </a:r>
            <a:r>
              <a:rPr lang="it-IT" dirty="0" smtClean="0"/>
              <a:t> giudiziaria</a:t>
            </a:r>
          </a:p>
          <a:p>
            <a:r>
              <a:rPr lang="it-IT" dirty="0" smtClean="0"/>
              <a:t>Autotutela collettiva</a:t>
            </a:r>
            <a:endParaRPr lang="it-IT" dirty="0"/>
          </a:p>
        </p:txBody>
      </p:sp>
    </p:spTree>
    <p:extLst>
      <p:ext uri="{BB962C8B-B14F-4D97-AF65-F5344CB8AC3E}">
        <p14:creationId xmlns:p14="http://schemas.microsoft.com/office/powerpoint/2010/main" val="420201222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rifiuto di adempiere a una disposizione</a:t>
            </a:r>
            <a:endParaRPr lang="it-IT" dirty="0"/>
          </a:p>
        </p:txBody>
      </p:sp>
      <p:sp>
        <p:nvSpPr>
          <p:cNvPr id="3" name="Segnaposto contenuto 2"/>
          <p:cNvSpPr>
            <a:spLocks noGrp="1"/>
          </p:cNvSpPr>
          <p:nvPr>
            <p:ph idx="1"/>
          </p:nvPr>
        </p:nvSpPr>
        <p:spPr/>
        <p:txBody>
          <a:bodyPr/>
          <a:lstStyle/>
          <a:p>
            <a:r>
              <a:rPr lang="it-IT" dirty="0" smtClean="0"/>
              <a:t>“Il dipendente può rifiutarsi di eseguire la prestazione lavorativa se essa è ritenuta dequalificante”.</a:t>
            </a:r>
          </a:p>
          <a:p>
            <a:endParaRPr lang="it-IT" dirty="0"/>
          </a:p>
          <a:p>
            <a:r>
              <a:rPr lang="it-IT" sz="2000" dirty="0" smtClean="0"/>
              <a:t>Cassazione lavoro 1307/1998</a:t>
            </a:r>
            <a:endParaRPr lang="it-IT" sz="2000" dirty="0"/>
          </a:p>
        </p:txBody>
      </p:sp>
    </p:spTree>
    <p:extLst>
      <p:ext uri="{BB962C8B-B14F-4D97-AF65-F5344CB8AC3E}">
        <p14:creationId xmlns:p14="http://schemas.microsoft.com/office/powerpoint/2010/main" val="122781008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normAutofit fontScale="90000"/>
          </a:bodyPr>
          <a:lstStyle/>
          <a:p>
            <a:pPr eaLnBrk="1" hangingPunct="1"/>
            <a:r>
              <a:rPr lang="it-IT" sz="2800" dirty="0" smtClean="0">
                <a:latin typeface="Calisto MT" charset="0"/>
              </a:rPr>
              <a:t>Gli ordini di </a:t>
            </a:r>
            <a:r>
              <a:rPr lang="it-IT" sz="2800" dirty="0" err="1" smtClean="0">
                <a:latin typeface="Calisto MT" charset="0"/>
              </a:rPr>
              <a:t>serivizio</a:t>
            </a:r>
            <a:r>
              <a:rPr lang="it-IT" sz="2800" dirty="0">
                <a:latin typeface="Calisto MT" charset="0"/>
              </a:rPr>
              <a:t/>
            </a:r>
            <a:br>
              <a:rPr lang="it-IT" sz="2800" dirty="0">
                <a:latin typeface="Calisto MT" charset="0"/>
              </a:rPr>
            </a:br>
            <a:r>
              <a:rPr lang="it-IT" sz="2800" dirty="0">
                <a:latin typeface="Calisto MT" charset="0"/>
              </a:rPr>
              <a:t/>
            </a:r>
            <a:br>
              <a:rPr lang="it-IT" sz="2800" dirty="0">
                <a:latin typeface="Calisto MT" charset="0"/>
              </a:rPr>
            </a:br>
            <a:r>
              <a:rPr lang="it-IT" sz="2400" dirty="0">
                <a:latin typeface="Calisto MT" charset="0"/>
              </a:rPr>
              <a:t>art. 28 </a:t>
            </a:r>
            <a:r>
              <a:rPr lang="it-IT" sz="2400" dirty="0" err="1">
                <a:latin typeface="Calisto MT" charset="0"/>
              </a:rPr>
              <a:t>lett</a:t>
            </a:r>
            <a:r>
              <a:rPr lang="it-IT" sz="2400" dirty="0">
                <a:latin typeface="Calisto MT" charset="0"/>
              </a:rPr>
              <a:t>. H CCNL 1995</a:t>
            </a:r>
          </a:p>
        </p:txBody>
      </p:sp>
      <p:sp>
        <p:nvSpPr>
          <p:cNvPr id="30722" name="Rectangle 3"/>
          <p:cNvSpPr>
            <a:spLocks noGrp="1" noChangeArrowheads="1"/>
          </p:cNvSpPr>
          <p:nvPr>
            <p:ph idx="1"/>
          </p:nvPr>
        </p:nvSpPr>
        <p:spPr/>
        <p:txBody>
          <a:bodyPr/>
          <a:lstStyle/>
          <a:p>
            <a:pPr eaLnBrk="1" hangingPunct="1"/>
            <a:r>
              <a:rPr lang="it-IT">
                <a:latin typeface="Calisto MT" charset="0"/>
              </a:rPr>
              <a:t>Il dipendente deve:</a:t>
            </a:r>
          </a:p>
          <a:p>
            <a:pPr eaLnBrk="1" hangingPunct="1">
              <a:buFont typeface="Wingdings" charset="0"/>
              <a:buNone/>
            </a:pPr>
            <a:r>
              <a:rPr lang="it-IT">
                <a:latin typeface="Calisto MT" charset="0"/>
              </a:rPr>
              <a:t>…..eseguire le disposizioni inerenti all’espletamento delle proprie funzioni o mansioni che gli siano impartiti. Se ritiene che la disposizione sia palesemente illegittima, il dipendente è tenuto a farne immediata e motivata contestazione a chi l’ha impartita dichiarandone le ragioni;…….</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normAutofit fontScale="90000"/>
          </a:bodyPr>
          <a:lstStyle/>
          <a:p>
            <a:pPr eaLnBrk="1" hangingPunct="1"/>
            <a:r>
              <a:rPr lang="it-IT" sz="2800">
                <a:latin typeface="Calisto MT" charset="0"/>
              </a:rPr>
              <a:t>La forma degli ordini: </a:t>
            </a:r>
            <a:br>
              <a:rPr lang="it-IT" sz="2800">
                <a:latin typeface="Calisto MT" charset="0"/>
              </a:rPr>
            </a:br>
            <a:r>
              <a:rPr lang="it-IT" sz="2800">
                <a:latin typeface="Calisto MT" charset="0"/>
              </a:rPr>
              <a:t>la normativa attuale</a:t>
            </a:r>
            <a:br>
              <a:rPr lang="it-IT" sz="2800">
                <a:latin typeface="Calisto MT" charset="0"/>
              </a:rPr>
            </a:br>
            <a:r>
              <a:rPr lang="it-IT" sz="2400">
                <a:latin typeface="Calisto MT" charset="0"/>
              </a:rPr>
              <a:t>art. 28 lett. H CCNL 1995</a:t>
            </a:r>
          </a:p>
        </p:txBody>
      </p:sp>
      <p:sp>
        <p:nvSpPr>
          <p:cNvPr id="31746" name="Rectangle 3"/>
          <p:cNvSpPr>
            <a:spLocks noGrp="1" noChangeArrowheads="1"/>
          </p:cNvSpPr>
          <p:nvPr>
            <p:ph idx="1"/>
          </p:nvPr>
        </p:nvSpPr>
        <p:spPr/>
        <p:txBody>
          <a:bodyPr/>
          <a:lstStyle/>
          <a:p>
            <a:pPr eaLnBrk="1" hangingPunct="1">
              <a:buFont typeface="Wingdings" charset="0"/>
              <a:buNone/>
            </a:pPr>
            <a:r>
              <a:rPr lang="it-IT">
                <a:latin typeface="Calisto MT" charset="0"/>
              </a:rPr>
              <a:t>…….se la disposizione è rinnovata per iscritto ha il dovere di darvi esecuzione, salvo che la stessa sia vietata dalla legge penale o costituisca illecito amministrativo.</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Mansioni del lavoratore</a:t>
            </a:r>
            <a:br>
              <a:rPr lang="it-IT" dirty="0" smtClean="0"/>
            </a:br>
            <a:r>
              <a:rPr lang="it-IT" sz="3100" dirty="0" smtClean="0"/>
              <a:t>art. 2103 cc</a:t>
            </a:r>
            <a:endParaRPr lang="it-IT" sz="3100" dirty="0"/>
          </a:p>
        </p:txBody>
      </p:sp>
      <p:sp>
        <p:nvSpPr>
          <p:cNvPr id="3" name="Segnaposto contenuto 2"/>
          <p:cNvSpPr>
            <a:spLocks noGrp="1"/>
          </p:cNvSpPr>
          <p:nvPr>
            <p:ph idx="1"/>
          </p:nvPr>
        </p:nvSpPr>
        <p:spPr/>
        <p:txBody>
          <a:bodyPr>
            <a:normAutofit fontScale="62500" lnSpcReduction="20000"/>
          </a:bodyPr>
          <a:lstStyle/>
          <a:p>
            <a:r>
              <a:rPr lang="it-IT" sz="3400" dirty="0"/>
              <a:t>Il prestatore di lavoro deve essere adibito alle mansioni per le quali è stato assunto o a quelle corrispondenti alla categoria superiore che abbia successivamente acquisito o</a:t>
            </a:r>
            <a:r>
              <a:rPr lang="it-IT" sz="3400" b="1" dirty="0"/>
              <a:t>vvero a mansioni equivalenti alle ultime effettivamente svolte, senza </a:t>
            </a:r>
            <a:r>
              <a:rPr lang="it-IT" sz="3400" dirty="0"/>
              <a:t>alcuna diminuzione della retribuzione. Nel caso di assegnazione a mansioni superiori il prestatore ha diritto al trattamento corrispondente all'attività svolta, </a:t>
            </a:r>
            <a:r>
              <a:rPr lang="it-IT" sz="3400" b="1" dirty="0"/>
              <a:t>e l'assegnazione stessa diviene definitiva</a:t>
            </a:r>
            <a:r>
              <a:rPr lang="it-IT" sz="3400" dirty="0"/>
              <a:t>, ove la medesima non abbia avuto luogo per sostituzione di lavoratore assente con diritto alla conservazione del posto, dopo un periodo fissato dai contratti collettivi, </a:t>
            </a:r>
            <a:r>
              <a:rPr lang="it-IT" sz="3400" b="1" dirty="0"/>
              <a:t>e comunque non superiore a tre mesi</a:t>
            </a:r>
            <a:r>
              <a:rPr lang="it-IT" sz="3400" dirty="0"/>
              <a:t>. Egli non può essere trasferito da una unità produttiva ad un'altra se non per comprovate ragioni tecniche, organizzative e produttive</a:t>
            </a:r>
            <a:r>
              <a:rPr lang="it-IT" sz="3400" dirty="0" smtClean="0"/>
              <a:t>.</a:t>
            </a:r>
          </a:p>
          <a:p>
            <a:endParaRPr lang="it-IT" sz="3400" dirty="0"/>
          </a:p>
          <a:p>
            <a:r>
              <a:rPr lang="it-IT" sz="3400" dirty="0"/>
              <a:t> Ogni patto contrario è nullo</a:t>
            </a:r>
          </a:p>
          <a:p>
            <a:endParaRPr lang="it-IT" dirty="0"/>
          </a:p>
        </p:txBody>
      </p:sp>
    </p:spTree>
    <p:extLst>
      <p:ext uri="{BB962C8B-B14F-4D97-AF65-F5344CB8AC3E}">
        <p14:creationId xmlns:p14="http://schemas.microsoft.com/office/powerpoint/2010/main" val="39270577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Autotutela giudiziaria</a:t>
            </a:r>
            <a:endParaRPr lang="it-IT" dirty="0"/>
          </a:p>
        </p:txBody>
      </p:sp>
      <p:sp>
        <p:nvSpPr>
          <p:cNvPr id="3" name="Segnaposto contenuto 2"/>
          <p:cNvSpPr>
            <a:spLocks noGrp="1"/>
          </p:cNvSpPr>
          <p:nvPr>
            <p:ph idx="1"/>
          </p:nvPr>
        </p:nvSpPr>
        <p:spPr/>
        <p:txBody>
          <a:bodyPr/>
          <a:lstStyle/>
          <a:p>
            <a:endParaRPr lang="it-IT" dirty="0" smtClean="0"/>
          </a:p>
          <a:p>
            <a:r>
              <a:rPr lang="it-IT" dirty="0" smtClean="0"/>
              <a:t>Richiesta di risarcimento danni e reintegro nella mansione precedente.</a:t>
            </a:r>
          </a:p>
          <a:p>
            <a:endParaRPr lang="it-IT" dirty="0"/>
          </a:p>
          <a:p>
            <a:r>
              <a:rPr lang="it-IT" dirty="0" smtClean="0"/>
              <a:t>Non facile a provarsi</a:t>
            </a:r>
            <a:endParaRPr lang="it-IT" dirty="0"/>
          </a:p>
        </p:txBody>
      </p:sp>
    </p:spTree>
    <p:extLst>
      <p:ext uri="{BB962C8B-B14F-4D97-AF65-F5344CB8AC3E}">
        <p14:creationId xmlns:p14="http://schemas.microsoft.com/office/powerpoint/2010/main" val="394557162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Mobbing </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Se il </a:t>
            </a:r>
            <a:r>
              <a:rPr lang="it-IT" dirty="0" err="1" smtClean="0"/>
              <a:t>demansionamento</a:t>
            </a:r>
            <a:r>
              <a:rPr lang="it-IT" dirty="0" smtClean="0"/>
              <a:t> è reiterato nel tempo</a:t>
            </a:r>
            <a:endParaRPr lang="it-IT" dirty="0"/>
          </a:p>
        </p:txBody>
      </p:sp>
    </p:spTree>
    <p:extLst>
      <p:ext uri="{BB962C8B-B14F-4D97-AF65-F5344CB8AC3E}">
        <p14:creationId xmlns:p14="http://schemas.microsoft.com/office/powerpoint/2010/main" val="135600716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Autotutela collettiva</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Vertenza sindacale e riorganizzazione dei processi di lavoro</a:t>
            </a:r>
            <a:endParaRPr lang="it-IT" dirty="0"/>
          </a:p>
        </p:txBody>
      </p:sp>
    </p:spTree>
    <p:extLst>
      <p:ext uri="{BB962C8B-B14F-4D97-AF65-F5344CB8AC3E}">
        <p14:creationId xmlns:p14="http://schemas.microsoft.com/office/powerpoint/2010/main" val="11483156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 </a:t>
            </a:r>
            <a:r>
              <a:rPr lang="it-IT" dirty="0" err="1" smtClean="0"/>
              <a:t>jure</a:t>
            </a:r>
            <a:r>
              <a:rPr lang="it-IT" dirty="0" smtClean="0"/>
              <a:t> condendo</a:t>
            </a:r>
            <a:endParaRPr lang="it-IT" dirty="0"/>
          </a:p>
        </p:txBody>
      </p:sp>
      <p:sp>
        <p:nvSpPr>
          <p:cNvPr id="3" name="Segnaposto contenuto 2"/>
          <p:cNvSpPr>
            <a:spLocks noGrp="1"/>
          </p:cNvSpPr>
          <p:nvPr>
            <p:ph idx="1"/>
          </p:nvPr>
        </p:nvSpPr>
        <p:spPr/>
        <p:txBody>
          <a:bodyPr/>
          <a:lstStyle/>
          <a:p>
            <a:endParaRPr lang="it-IT" dirty="0" smtClean="0"/>
          </a:p>
          <a:p>
            <a:endParaRPr lang="it-IT" sz="8000" dirty="0"/>
          </a:p>
          <a:p>
            <a:pPr marL="0" indent="0">
              <a:buNone/>
            </a:pPr>
            <a:r>
              <a:rPr lang="it-IT" sz="8000" dirty="0" smtClean="0"/>
              <a:t>        </a:t>
            </a:r>
            <a:r>
              <a:rPr lang="it-IT" sz="8000" dirty="0" err="1" smtClean="0"/>
              <a:t>Job’s</a:t>
            </a:r>
            <a:r>
              <a:rPr lang="it-IT" sz="8000" dirty="0" smtClean="0"/>
              <a:t> </a:t>
            </a:r>
            <a:r>
              <a:rPr lang="it-IT" sz="8000" dirty="0" err="1" smtClean="0"/>
              <a:t>act</a:t>
            </a:r>
            <a:endParaRPr lang="it-IT" sz="8000" dirty="0"/>
          </a:p>
        </p:txBody>
      </p:sp>
    </p:spTree>
    <p:extLst>
      <p:ext uri="{BB962C8B-B14F-4D97-AF65-F5344CB8AC3E}">
        <p14:creationId xmlns:p14="http://schemas.microsoft.com/office/powerpoint/2010/main" val="182966753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bozza del DDL </a:t>
            </a:r>
            <a:br>
              <a:rPr lang="it-IT" dirty="0" smtClean="0"/>
            </a:br>
            <a:r>
              <a:rPr lang="it-IT" dirty="0" smtClean="0"/>
              <a:t>“Patto della salute”</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Inserimento in Ds dei medici senza specializzazione</a:t>
            </a:r>
            <a:endParaRPr lang="it-IT" dirty="0"/>
          </a:p>
        </p:txBody>
      </p:sp>
    </p:spTree>
    <p:extLst>
      <p:ext uri="{BB962C8B-B14F-4D97-AF65-F5344CB8AC3E}">
        <p14:creationId xmlns:p14="http://schemas.microsoft.com/office/powerpoint/2010/main" val="197225176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lstStyle/>
          <a:p>
            <a:r>
              <a:rPr lang="it-IT" dirty="0" smtClean="0"/>
              <a:t>Accesso senza specializzazione:</a:t>
            </a:r>
          </a:p>
          <a:p>
            <a:r>
              <a:rPr lang="it-IT" dirty="0" smtClean="0"/>
              <a:t>Titolo di formazione di base e abilitazione all’esercizio professionale quale requisito di accesso</a:t>
            </a:r>
            <a:endParaRPr lang="it-IT" dirty="0"/>
          </a:p>
        </p:txBody>
      </p:sp>
    </p:spTree>
    <p:extLst>
      <p:ext uri="{BB962C8B-B14F-4D97-AF65-F5344CB8AC3E}">
        <p14:creationId xmlns:p14="http://schemas.microsoft.com/office/powerpoint/2010/main" val="169115255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lstStyle/>
          <a:p>
            <a:r>
              <a:rPr lang="it-IT" dirty="0" smtClean="0"/>
              <a:t>“L’inquadramento a tempo indeterminato in categoria non dirigenziale, con percorsi di carriera e livelli retributivi determinati dal CCCNL”.</a:t>
            </a:r>
          </a:p>
          <a:p>
            <a:r>
              <a:rPr lang="it-IT" dirty="0" smtClean="0"/>
              <a:t>“Apposita disciplina concorsuale”</a:t>
            </a:r>
            <a:endParaRPr lang="it-IT" dirty="0"/>
          </a:p>
        </p:txBody>
      </p:sp>
    </p:spTree>
    <p:extLst>
      <p:ext uri="{BB962C8B-B14F-4D97-AF65-F5344CB8AC3E}">
        <p14:creationId xmlns:p14="http://schemas.microsoft.com/office/powerpoint/2010/main" val="156148365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normAutofit lnSpcReduction="10000"/>
          </a:bodyPr>
          <a:lstStyle/>
          <a:p>
            <a:r>
              <a:rPr lang="it-IT" dirty="0" smtClean="0"/>
              <a:t>L’inserimento nell’azienda per lo svolgimento di attività medico-chirurgiche di supporto con autonomia vincolata alle direttive ricevute, in coerenza con il grado di conoscenze, competenze e abilità acquisite, secondo quanto previsto dalle disposizioni della contrattazione collettiva di settore. Le relative assunzioni dovranno avvenire ad invarianza del costo complessivo della dotazione organica </a:t>
            </a:r>
            <a:r>
              <a:rPr lang="it-IT" smtClean="0"/>
              <a:t>aziendale”.</a:t>
            </a:r>
            <a:endParaRPr lang="it-IT" dirty="0"/>
          </a:p>
        </p:txBody>
      </p:sp>
    </p:spTree>
    <p:extLst>
      <p:ext uri="{BB962C8B-B14F-4D97-AF65-F5344CB8AC3E}">
        <p14:creationId xmlns:p14="http://schemas.microsoft.com/office/powerpoint/2010/main" val="106574652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Senza titol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76" y="743724"/>
            <a:ext cx="7867231" cy="6114275"/>
          </a:xfrm>
          <a:prstGeom prst="rect">
            <a:avLst/>
          </a:prstGeom>
        </p:spPr>
      </p:pic>
      <p:sp>
        <p:nvSpPr>
          <p:cNvPr id="5" name="CasellaDiTesto 4"/>
          <p:cNvSpPr txBox="1"/>
          <p:nvPr/>
        </p:nvSpPr>
        <p:spPr>
          <a:xfrm>
            <a:off x="3329251" y="168438"/>
            <a:ext cx="3397896" cy="523220"/>
          </a:xfrm>
          <a:prstGeom prst="rect">
            <a:avLst/>
          </a:prstGeom>
          <a:noFill/>
        </p:spPr>
        <p:txBody>
          <a:bodyPr wrap="square" rtlCol="0">
            <a:spAutoFit/>
          </a:bodyPr>
          <a:lstStyle/>
          <a:p>
            <a:r>
              <a:rPr lang="it-IT" sz="2800" dirty="0" err="1" smtClean="0"/>
              <a:t>www.lucabenci.it</a:t>
            </a:r>
            <a:endParaRPr lang="it-IT" sz="2800" dirty="0"/>
          </a:p>
        </p:txBody>
      </p:sp>
    </p:spTree>
    <p:extLst>
      <p:ext uri="{BB962C8B-B14F-4D97-AF65-F5344CB8AC3E}">
        <p14:creationId xmlns:p14="http://schemas.microsoft.com/office/powerpoint/2010/main" val="19881542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err="1" smtClean="0"/>
              <a:t>demansionamento</a:t>
            </a:r>
            <a:r>
              <a:rPr lang="it-IT" dirty="0" smtClean="0"/>
              <a:t> aziendale</a:t>
            </a:r>
            <a:endParaRPr lang="it-IT" dirty="0"/>
          </a:p>
        </p:txBody>
      </p:sp>
      <p:sp>
        <p:nvSpPr>
          <p:cNvPr id="3" name="Segnaposto testo 2"/>
          <p:cNvSpPr>
            <a:spLocks noGrp="1"/>
          </p:cNvSpPr>
          <p:nvPr>
            <p:ph type="body" idx="1"/>
          </p:nvPr>
        </p:nvSpPr>
        <p:spPr/>
        <p:txBody>
          <a:bodyPr/>
          <a:lstStyle/>
          <a:p>
            <a:endParaRPr lang="it-IT"/>
          </a:p>
        </p:txBody>
      </p:sp>
      <p:pic>
        <p:nvPicPr>
          <p:cNvPr id="7" name="Segnaposto contenuto 6" descr="lucca demansionamento.jpg"/>
          <p:cNvPicPr>
            <a:picLocks noGrp="1" noChangeAspect="1"/>
          </p:cNvPicPr>
          <p:nvPr>
            <p:ph sz="half" idx="2"/>
          </p:nvPr>
        </p:nvPicPr>
        <p:blipFill>
          <a:blip r:embed="rId2">
            <a:extLst>
              <a:ext uri="{28A0092B-C50C-407E-A947-70E740481C1C}">
                <a14:useLocalDpi xmlns:a14="http://schemas.microsoft.com/office/drawing/2010/main" val="0"/>
              </a:ext>
            </a:extLst>
          </a:blip>
          <a:srcRect t="17752" b="17752"/>
          <a:stretch>
            <a:fillRect/>
          </a:stretch>
        </p:blipFill>
        <p:spPr>
          <a:xfrm>
            <a:off x="457200" y="1535112"/>
            <a:ext cx="4040188" cy="5010605"/>
          </a:xfrm>
        </p:spPr>
      </p:pic>
      <p:sp>
        <p:nvSpPr>
          <p:cNvPr id="5" name="Segnaposto testo 4"/>
          <p:cNvSpPr>
            <a:spLocks noGrp="1"/>
          </p:cNvSpPr>
          <p:nvPr>
            <p:ph type="body" sz="quarter" idx="3"/>
          </p:nvPr>
        </p:nvSpPr>
        <p:spPr>
          <a:xfrm>
            <a:off x="4645025" y="1535112"/>
            <a:ext cx="4041775" cy="4898951"/>
          </a:xfrm>
        </p:spPr>
        <p:txBody>
          <a:bodyPr/>
          <a:lstStyle/>
          <a:p>
            <a:endParaRPr lang="it-IT" dirty="0"/>
          </a:p>
        </p:txBody>
      </p:sp>
      <p:sp>
        <p:nvSpPr>
          <p:cNvPr id="6" name="Segnaposto contenuto 5"/>
          <p:cNvSpPr>
            <a:spLocks noGrp="1"/>
          </p:cNvSpPr>
          <p:nvPr>
            <p:ph sz="quarter" idx="4"/>
          </p:nvPr>
        </p:nvSpPr>
        <p:spPr>
          <a:xfrm>
            <a:off x="4645025" y="1548218"/>
            <a:ext cx="4041775" cy="4591050"/>
          </a:xfrm>
        </p:spPr>
        <p:txBody>
          <a:bodyPr>
            <a:normAutofit fontScale="77500" lnSpcReduction="20000"/>
          </a:bodyPr>
          <a:lstStyle/>
          <a:p>
            <a:r>
              <a:rPr lang="it-IT" i="1" dirty="0" smtClean="0"/>
              <a:t>Pulizia unità paziente</a:t>
            </a:r>
          </a:p>
          <a:p>
            <a:r>
              <a:rPr lang="it-IT" i="1" dirty="0" smtClean="0"/>
              <a:t>Premesso che la responsabilità della sicurezza igienico sanitaria all’interno di un reparto è demandata al personale sanitario, in merito alle pulizie si specifica quanto segue</a:t>
            </a:r>
          </a:p>
          <a:p>
            <a:endParaRPr lang="it-IT" i="1" dirty="0" smtClean="0"/>
          </a:p>
          <a:p>
            <a:endParaRPr lang="it-IT" i="1" dirty="0"/>
          </a:p>
          <a:p>
            <a:endParaRPr lang="it-IT" i="1" dirty="0" smtClean="0"/>
          </a:p>
          <a:p>
            <a:endParaRPr lang="it-IT" i="1" dirty="0"/>
          </a:p>
          <a:p>
            <a:r>
              <a:rPr lang="it-IT" i="1" dirty="0" smtClean="0"/>
              <a:t>Nelle fasce orarie in cui non sono presenti gli operatori addetti alle pulizie gli interventi di sanificazione minimi…sono demandati al personale infermieristico e OSS</a:t>
            </a:r>
            <a:endParaRPr lang="it-IT" i="1" dirty="0"/>
          </a:p>
        </p:txBody>
      </p:sp>
    </p:spTree>
    <p:extLst>
      <p:ext uri="{BB962C8B-B14F-4D97-AF65-F5344CB8AC3E}">
        <p14:creationId xmlns:p14="http://schemas.microsoft.com/office/powerpoint/2010/main" val="4046291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Mansioni del lavoratore </a:t>
            </a:r>
            <a:br>
              <a:rPr lang="it-IT" dirty="0" smtClean="0"/>
            </a:br>
            <a:r>
              <a:rPr lang="it-IT" sz="3600" dirty="0" smtClean="0"/>
              <a:t>La normativa dei dipendenti “USL”</a:t>
            </a:r>
            <a:endParaRPr lang="it-IT" sz="3600" dirty="0"/>
          </a:p>
        </p:txBody>
      </p:sp>
      <p:sp>
        <p:nvSpPr>
          <p:cNvPr id="3" name="Segnaposto contenuto 2"/>
          <p:cNvSpPr>
            <a:spLocks noGrp="1"/>
          </p:cNvSpPr>
          <p:nvPr>
            <p:ph idx="1"/>
          </p:nvPr>
        </p:nvSpPr>
        <p:spPr/>
        <p:txBody>
          <a:bodyPr/>
          <a:lstStyle/>
          <a:p>
            <a:r>
              <a:rPr lang="it-IT" dirty="0" smtClean="0"/>
              <a:t>Il dipendente ha diritto all’esercizio delle mansioni inerenti al suo profilo professionale e non può essere assegnato, </a:t>
            </a:r>
            <a:r>
              <a:rPr lang="it-IT" b="1" dirty="0" smtClean="0"/>
              <a:t>neppure di fatto</a:t>
            </a:r>
            <a:r>
              <a:rPr lang="it-IT" dirty="0" smtClean="0"/>
              <a:t>, a mansioni superiori o inferiori.</a:t>
            </a:r>
          </a:p>
          <a:p>
            <a:endParaRPr lang="it-IT" dirty="0"/>
          </a:p>
          <a:p>
            <a:endParaRPr lang="it-IT" dirty="0" smtClean="0"/>
          </a:p>
          <a:p>
            <a:r>
              <a:rPr lang="it-IT" dirty="0" smtClean="0"/>
              <a:t>DPR 761/1979 art. 29</a:t>
            </a:r>
            <a:endParaRPr lang="it-IT" dirty="0"/>
          </a:p>
        </p:txBody>
      </p:sp>
    </p:spTree>
    <p:extLst>
      <p:ext uri="{BB962C8B-B14F-4D97-AF65-F5344CB8AC3E}">
        <p14:creationId xmlns:p14="http://schemas.microsoft.com/office/powerpoint/2010/main" val="146995488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smtClean="0"/>
              <a:t>Il danno da </a:t>
            </a:r>
            <a:r>
              <a:rPr lang="it-IT" dirty="0" err="1" smtClean="0"/>
              <a:t>demansionamento</a:t>
            </a:r>
            <a:endParaRPr lang="it-IT" dirty="0"/>
          </a:p>
        </p:txBody>
      </p:sp>
      <p:sp>
        <p:nvSpPr>
          <p:cNvPr id="8" name="Segnaposto contenuto 7"/>
          <p:cNvSpPr>
            <a:spLocks noGrp="1"/>
          </p:cNvSpPr>
          <p:nvPr>
            <p:ph idx="1"/>
          </p:nvPr>
        </p:nvSpPr>
        <p:spPr/>
        <p:txBody>
          <a:bodyPr/>
          <a:lstStyle/>
          <a:p>
            <a:endParaRPr lang="it-IT" dirty="0" smtClean="0"/>
          </a:p>
          <a:p>
            <a:r>
              <a:rPr lang="it-IT" dirty="0" smtClean="0"/>
              <a:t>Danno patrimoniale</a:t>
            </a:r>
          </a:p>
          <a:p>
            <a:endParaRPr lang="it-IT" dirty="0"/>
          </a:p>
          <a:p>
            <a:endParaRPr lang="it-IT" dirty="0" smtClean="0"/>
          </a:p>
          <a:p>
            <a:r>
              <a:rPr lang="it-IT" dirty="0" smtClean="0"/>
              <a:t>Danno non patrimoniale</a:t>
            </a:r>
            <a:endParaRPr lang="it-IT" dirty="0"/>
          </a:p>
        </p:txBody>
      </p:sp>
    </p:spTree>
    <p:extLst>
      <p:ext uri="{BB962C8B-B14F-4D97-AF65-F5344CB8AC3E}">
        <p14:creationId xmlns:p14="http://schemas.microsoft.com/office/powerpoint/2010/main" val="202635050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danno da </a:t>
            </a:r>
            <a:r>
              <a:rPr lang="it-IT" dirty="0" err="1"/>
              <a:t>demansionamento</a:t>
            </a:r>
            <a:endParaRPr lang="it-IT" dirty="0"/>
          </a:p>
        </p:txBody>
      </p:sp>
      <p:sp>
        <p:nvSpPr>
          <p:cNvPr id="3" name="Segnaposto contenuto 2"/>
          <p:cNvSpPr>
            <a:spLocks noGrp="1"/>
          </p:cNvSpPr>
          <p:nvPr>
            <p:ph idx="1"/>
          </p:nvPr>
        </p:nvSpPr>
        <p:spPr/>
        <p:txBody>
          <a:bodyPr/>
          <a:lstStyle/>
          <a:p>
            <a:r>
              <a:rPr lang="it-IT" dirty="0" smtClean="0"/>
              <a:t>Danno non patrimoniale</a:t>
            </a:r>
          </a:p>
          <a:p>
            <a:pPr marL="514350" indent="-514350">
              <a:buAutoNum type="alphaLcParenR"/>
            </a:pPr>
            <a:r>
              <a:rPr lang="it-IT" dirty="0" smtClean="0"/>
              <a:t>Danno biologico (in genere psichico)</a:t>
            </a:r>
          </a:p>
          <a:p>
            <a:pPr marL="514350" indent="-514350">
              <a:buAutoNum type="alphaLcParenR"/>
            </a:pPr>
            <a:r>
              <a:rPr lang="it-IT" dirty="0" smtClean="0"/>
              <a:t>Danno morale (in genere in seguito a un reato)</a:t>
            </a:r>
          </a:p>
          <a:p>
            <a:pPr marL="514350" indent="-514350">
              <a:buAutoNum type="alphaLcParenR"/>
            </a:pPr>
            <a:r>
              <a:rPr lang="it-IT" dirty="0" smtClean="0"/>
              <a:t>Danno esistenziale</a:t>
            </a:r>
            <a:endParaRPr lang="it-IT" dirty="0"/>
          </a:p>
        </p:txBody>
      </p:sp>
    </p:spTree>
    <p:extLst>
      <p:ext uri="{BB962C8B-B14F-4D97-AF65-F5344CB8AC3E}">
        <p14:creationId xmlns:p14="http://schemas.microsoft.com/office/powerpoint/2010/main" val="321498054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danno esistenziale da </a:t>
            </a:r>
            <a:r>
              <a:rPr lang="it-IT" dirty="0" err="1" smtClean="0"/>
              <a:t>demansionamento</a:t>
            </a:r>
            <a:endParaRPr lang="it-IT" dirty="0"/>
          </a:p>
        </p:txBody>
      </p:sp>
      <p:sp>
        <p:nvSpPr>
          <p:cNvPr id="3" name="Segnaposto contenuto 2"/>
          <p:cNvSpPr>
            <a:spLocks noGrp="1"/>
          </p:cNvSpPr>
          <p:nvPr>
            <p:ph idx="1"/>
          </p:nvPr>
        </p:nvSpPr>
        <p:spPr/>
        <p:txBody>
          <a:bodyPr/>
          <a:lstStyle/>
          <a:p>
            <a:r>
              <a:rPr lang="it-IT" dirty="0" smtClean="0"/>
              <a:t>“per danno esistenziale si intende ogni pregiudizio che l’illecito datoriale provoca sul fare </a:t>
            </a:r>
            <a:r>
              <a:rPr lang="it-IT" dirty="0" err="1" smtClean="0"/>
              <a:t>areddituale</a:t>
            </a:r>
            <a:r>
              <a:rPr lang="it-IT" dirty="0" smtClean="0"/>
              <a:t> del soggetto, alterando le sue abitudini di vita e gli assetti relazionali che gli erano propri, sconvolgendo la sua quotidianità e privandolo di occasioni per la espressione e la realizzazione della sua personalità nel mondo esterno. </a:t>
            </a:r>
            <a:endParaRPr lang="it-IT" dirty="0"/>
          </a:p>
        </p:txBody>
      </p:sp>
    </p:spTree>
    <p:extLst>
      <p:ext uri="{BB962C8B-B14F-4D97-AF65-F5344CB8AC3E}">
        <p14:creationId xmlns:p14="http://schemas.microsoft.com/office/powerpoint/2010/main" val="78171013"/>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danno esistenziale da </a:t>
            </a:r>
            <a:r>
              <a:rPr lang="it-IT" dirty="0" err="1"/>
              <a:t>demansionamento</a:t>
            </a:r>
            <a:endParaRPr lang="it-IT" dirty="0"/>
          </a:p>
        </p:txBody>
      </p:sp>
      <p:sp>
        <p:nvSpPr>
          <p:cNvPr id="3" name="Segnaposto contenuto 2"/>
          <p:cNvSpPr>
            <a:spLocks noGrp="1"/>
          </p:cNvSpPr>
          <p:nvPr>
            <p:ph idx="1"/>
          </p:nvPr>
        </p:nvSpPr>
        <p:spPr/>
        <p:txBody>
          <a:bodyPr>
            <a:normAutofit/>
          </a:bodyPr>
          <a:lstStyle/>
          <a:p>
            <a:r>
              <a:rPr lang="it-IT" dirty="0" smtClean="0"/>
              <a:t>Per altro il danno esistenziale si fonda sulla natura non meramente emotiva ed interiore (tipica del danno morale0) ma oggettivamente accertabile del pregiudizio, attraverso la prova di scelte di vita diverse da quelle che sarebbero adottate se non si fosse verificato l’evento dannoso”.</a:t>
            </a:r>
          </a:p>
          <a:p>
            <a:r>
              <a:rPr lang="it-IT" sz="2400" dirty="0" smtClean="0"/>
              <a:t>Corte di cassazione, sezioni unite, sentenza 26972/2008</a:t>
            </a:r>
            <a:endParaRPr lang="it-IT" sz="2400" dirty="0"/>
          </a:p>
        </p:txBody>
      </p:sp>
    </p:spTree>
    <p:extLst>
      <p:ext uri="{BB962C8B-B14F-4D97-AF65-F5344CB8AC3E}">
        <p14:creationId xmlns:p14="http://schemas.microsoft.com/office/powerpoint/2010/main" val="289987408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tipologie di </a:t>
            </a:r>
            <a:r>
              <a:rPr lang="it-IT" dirty="0" err="1" smtClean="0"/>
              <a:t>demansionamento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Il </a:t>
            </a:r>
            <a:r>
              <a:rPr lang="it-IT" dirty="0" err="1" smtClean="0"/>
              <a:t>demansionamento</a:t>
            </a:r>
            <a:r>
              <a:rPr lang="it-IT" dirty="0" smtClean="0"/>
              <a:t> sostitutivo</a:t>
            </a:r>
          </a:p>
          <a:p>
            <a:r>
              <a:rPr lang="it-IT" dirty="0" smtClean="0"/>
              <a:t>La forzata inattività</a:t>
            </a:r>
          </a:p>
          <a:p>
            <a:r>
              <a:rPr lang="it-IT" dirty="0" smtClean="0"/>
              <a:t>Reazioni o mancate reazioni del lavoratore</a:t>
            </a:r>
          </a:p>
          <a:p>
            <a:r>
              <a:rPr lang="it-IT" dirty="0" smtClean="0"/>
              <a:t>Modalità attuative e la durata del </a:t>
            </a:r>
            <a:r>
              <a:rPr lang="it-IT" dirty="0" err="1" smtClean="0"/>
              <a:t>demansionamento</a:t>
            </a:r>
            <a:endParaRPr lang="it-IT" dirty="0" smtClean="0"/>
          </a:p>
          <a:p>
            <a:r>
              <a:rPr lang="it-IT" dirty="0" smtClean="0"/>
              <a:t>Marginalizzazione</a:t>
            </a:r>
          </a:p>
          <a:p>
            <a:r>
              <a:rPr lang="it-IT" dirty="0" smtClean="0"/>
              <a:t>Inattività in presenza di soluzioni alternative</a:t>
            </a:r>
          </a:p>
          <a:p>
            <a:r>
              <a:rPr lang="it-IT" dirty="0" smtClean="0"/>
              <a:t>Sovvertimento gerarchico (arretramento personale)</a:t>
            </a:r>
          </a:p>
          <a:p>
            <a:r>
              <a:rPr lang="it-IT" dirty="0" smtClean="0"/>
              <a:t>Stravolgimento dell’identità professionale</a:t>
            </a:r>
          </a:p>
          <a:p>
            <a:endParaRPr lang="it-IT" dirty="0"/>
          </a:p>
        </p:txBody>
      </p:sp>
    </p:spTree>
    <p:extLst>
      <p:ext uri="{BB962C8B-B14F-4D97-AF65-F5344CB8AC3E}">
        <p14:creationId xmlns:p14="http://schemas.microsoft.com/office/powerpoint/2010/main" val="4081231879"/>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L’equivalenza delle figure nella regione Lazio</a:t>
            </a:r>
            <a:endParaRPr lang="it-IT" dirty="0"/>
          </a:p>
        </p:txBody>
      </p:sp>
      <p:sp>
        <p:nvSpPr>
          <p:cNvPr id="3" name="Segnaposto contenuto 2"/>
          <p:cNvSpPr>
            <a:spLocks noGrp="1"/>
          </p:cNvSpPr>
          <p:nvPr>
            <p:ph idx="1"/>
          </p:nvPr>
        </p:nvSpPr>
        <p:spPr/>
        <p:txBody>
          <a:bodyPr>
            <a:normAutofit lnSpcReduction="10000"/>
          </a:bodyPr>
          <a:lstStyle/>
          <a:p>
            <a:pPr algn="ctr"/>
            <a:r>
              <a:rPr lang="it-IT" dirty="0"/>
              <a:t> Deliberazione 24 marzo 2015, n. 125</a:t>
            </a:r>
          </a:p>
          <a:p>
            <a:pPr marL="0" indent="0" algn="ctr">
              <a:buNone/>
            </a:pPr>
            <a:r>
              <a:rPr lang="it-IT" dirty="0"/>
              <a:t>"Modifiche alla DGR 1304/2004: "Requisiti per il rilascio dell'autorizzazione all'apertura ed </a:t>
            </a:r>
            <a:r>
              <a:rPr lang="it-IT" dirty="0" smtClean="0"/>
              <a:t>al funzionamento </a:t>
            </a:r>
            <a:r>
              <a:rPr lang="it-IT" dirty="0"/>
              <a:t>delle strutture che prestano i servizi di Mensa sociale e accoglienza notturna, i Servizi per </a:t>
            </a:r>
            <a:r>
              <a:rPr lang="it-IT" dirty="0" smtClean="0"/>
              <a:t>la vacanza</a:t>
            </a:r>
            <a:r>
              <a:rPr lang="it-IT" dirty="0"/>
              <a:t>, i Servizi di emergenza e di pronto intervento assistenziale e dei Centri diurni, di cui all'articolo 2</a:t>
            </a:r>
            <a:r>
              <a:rPr lang="it-IT" dirty="0" smtClean="0"/>
              <a:t>, lettera </a:t>
            </a:r>
            <a:r>
              <a:rPr lang="it-IT" dirty="0"/>
              <a:t>a), punto 2 della </a:t>
            </a:r>
            <a:r>
              <a:rPr lang="it-IT" dirty="0" err="1"/>
              <a:t>l.r</a:t>
            </a:r>
            <a:r>
              <a:rPr lang="it-IT" dirty="0"/>
              <a:t>. n. 41/03."</a:t>
            </a:r>
          </a:p>
        </p:txBody>
      </p:sp>
    </p:spTree>
    <p:extLst>
      <p:ext uri="{BB962C8B-B14F-4D97-AF65-F5344CB8AC3E}">
        <p14:creationId xmlns:p14="http://schemas.microsoft.com/office/powerpoint/2010/main" val="7344646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L’equivalenza…</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a:t>
            </a:r>
            <a:r>
              <a:rPr lang="it-IT" dirty="0"/>
              <a:t>Le funzioni di OSS possono essere svolte da:</a:t>
            </a:r>
          </a:p>
          <a:p>
            <a:pPr marL="0" indent="0">
              <a:buNone/>
            </a:pPr>
            <a:r>
              <a:rPr lang="it-IT" dirty="0"/>
              <a:t>a) infermieri;</a:t>
            </a:r>
          </a:p>
          <a:p>
            <a:pPr marL="0" indent="0">
              <a:buNone/>
            </a:pPr>
            <a:r>
              <a:rPr lang="it-IT" dirty="0"/>
              <a:t>b) assistenti domiciliari e dei servizi tutelari (ADEST);</a:t>
            </a:r>
          </a:p>
          <a:p>
            <a:pPr marL="0" indent="0">
              <a:buNone/>
            </a:pPr>
            <a:r>
              <a:rPr lang="it-IT" dirty="0"/>
              <a:t>c) operatori socioassistenziali (OSA);</a:t>
            </a:r>
          </a:p>
          <a:p>
            <a:pPr marL="0" indent="0">
              <a:buNone/>
            </a:pPr>
            <a:r>
              <a:rPr lang="it-IT" dirty="0"/>
              <a:t>d) operatori tecnici ausiliari (OTA);</a:t>
            </a:r>
          </a:p>
          <a:p>
            <a:pPr marL="0" indent="0">
              <a:buNone/>
            </a:pPr>
            <a:r>
              <a:rPr lang="it-IT" dirty="0"/>
              <a:t>e) assistenti familiari;</a:t>
            </a:r>
          </a:p>
          <a:p>
            <a:pPr marL="0" indent="0">
              <a:buNone/>
            </a:pPr>
            <a:r>
              <a:rPr lang="it-IT" dirty="0" err="1"/>
              <a:t>f</a:t>
            </a:r>
            <a:r>
              <a:rPr lang="it-IT" dirty="0"/>
              <a:t>) persone in possesso del diploma quinquennale professionale nel settore dei servizi</a:t>
            </a:r>
          </a:p>
          <a:p>
            <a:pPr marL="0" indent="0">
              <a:buNone/>
            </a:pPr>
            <a:r>
              <a:rPr lang="it-IT" dirty="0"/>
              <a:t>s</a:t>
            </a:r>
            <a:r>
              <a:rPr lang="it-IT" dirty="0" smtClean="0"/>
              <a:t>ociosanitari </a:t>
            </a:r>
            <a:r>
              <a:rPr lang="it-IT" dirty="0"/>
              <a:t>e titoli equipollenti;</a:t>
            </a:r>
          </a:p>
          <a:p>
            <a:pPr marL="0" indent="0">
              <a:buNone/>
            </a:pPr>
            <a:r>
              <a:rPr lang="it-IT" dirty="0"/>
              <a:t>g) persone non in possesso dei titoli indicati, con documentata esperienza almeno</a:t>
            </a:r>
          </a:p>
          <a:p>
            <a:pPr marL="0" indent="0">
              <a:buNone/>
            </a:pPr>
            <a:r>
              <a:rPr lang="it-IT" dirty="0"/>
              <a:t>quinquennale in strutture socioassistenziali residenziali o semiresidenziali o </a:t>
            </a:r>
            <a:r>
              <a:rPr lang="it-IT" dirty="0" smtClean="0"/>
              <a:t>in servizi </a:t>
            </a:r>
            <a:r>
              <a:rPr lang="it-IT" dirty="0"/>
              <a:t>domiciliari nelle specifiche tipologie di utenza.”;</a:t>
            </a:r>
          </a:p>
        </p:txBody>
      </p:sp>
    </p:spTree>
    <p:extLst>
      <p:ext uri="{BB962C8B-B14F-4D97-AF65-F5344CB8AC3E}">
        <p14:creationId xmlns:p14="http://schemas.microsoft.com/office/powerpoint/2010/main" val="3658275939"/>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Educatori senza titolo</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La </a:t>
            </a:r>
            <a:r>
              <a:rPr lang="it-IT" dirty="0"/>
              <a:t>funzione di educatore professionale è ricoperta dagli educatori professionali </a:t>
            </a:r>
            <a:r>
              <a:rPr lang="it-IT" dirty="0" smtClean="0"/>
              <a:t>formati nell’ambito </a:t>
            </a:r>
            <a:r>
              <a:rPr lang="it-IT" dirty="0"/>
              <a:t>delle classi di laurea per le professionali sociali e delle classi di laurea </a:t>
            </a:r>
            <a:r>
              <a:rPr lang="it-IT" dirty="0" smtClean="0"/>
              <a:t>delle professioni </a:t>
            </a:r>
            <a:r>
              <a:rPr lang="it-IT" dirty="0"/>
              <a:t>sanitarie della riabilitazione e titoli equipollenti. Le funzioni educative </a:t>
            </a:r>
            <a:r>
              <a:rPr lang="it-IT" dirty="0" smtClean="0"/>
              <a:t>possono essere </a:t>
            </a:r>
            <a:r>
              <a:rPr lang="it-IT" dirty="0"/>
              <a:t>ricoperte </a:t>
            </a:r>
            <a:r>
              <a:rPr lang="it-IT" b="1" dirty="0"/>
              <a:t>anche da persone non in possesso dei titoli indicati,</a:t>
            </a:r>
            <a:r>
              <a:rPr lang="it-IT" dirty="0"/>
              <a:t> con documentata </a:t>
            </a:r>
            <a:r>
              <a:rPr lang="it-IT" dirty="0" smtClean="0"/>
              <a:t>esperienza almeno </a:t>
            </a:r>
            <a:r>
              <a:rPr lang="it-IT" dirty="0"/>
              <a:t>quinquennale in strutture socioassistenziali e socio-educative residenziali </a:t>
            </a:r>
            <a:r>
              <a:rPr lang="it-IT" dirty="0" smtClean="0"/>
              <a:t>o semiresidenziali </a:t>
            </a:r>
            <a:r>
              <a:rPr lang="it-IT" dirty="0"/>
              <a:t>o in servizi domiciliari nelle specifiche tipologie di utenza.</a:t>
            </a:r>
          </a:p>
        </p:txBody>
      </p:sp>
    </p:spTree>
    <p:extLst>
      <p:ext uri="{BB962C8B-B14F-4D97-AF65-F5344CB8AC3E}">
        <p14:creationId xmlns:p14="http://schemas.microsoft.com/office/powerpoint/2010/main" val="331654349"/>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funzioni di “supporto” agli Educatori</a:t>
            </a:r>
            <a:endParaRPr lang="it-IT" dirty="0"/>
          </a:p>
        </p:txBody>
      </p:sp>
      <p:sp>
        <p:nvSpPr>
          <p:cNvPr id="3" name="Segnaposto contenuto 2"/>
          <p:cNvSpPr>
            <a:spLocks noGrp="1"/>
          </p:cNvSpPr>
          <p:nvPr>
            <p:ph idx="1"/>
          </p:nvPr>
        </p:nvSpPr>
        <p:spPr/>
        <p:txBody>
          <a:bodyPr>
            <a:noAutofit/>
          </a:bodyPr>
          <a:lstStyle/>
          <a:p>
            <a:pPr marL="0" indent="0">
              <a:buNone/>
            </a:pPr>
            <a:r>
              <a:rPr lang="it-IT" sz="2800" dirty="0"/>
              <a:t>Le funzioni di supporto all’attività dell’educatore professionale possono essere svolte, oltre </a:t>
            </a:r>
            <a:r>
              <a:rPr lang="it-IT" sz="2800" dirty="0" smtClean="0"/>
              <a:t>che da </a:t>
            </a:r>
            <a:r>
              <a:rPr lang="it-IT" sz="2800" dirty="0"/>
              <a:t>educatori professionali, da:</a:t>
            </a:r>
          </a:p>
          <a:p>
            <a:pPr marL="0" indent="0">
              <a:buNone/>
            </a:pPr>
            <a:r>
              <a:rPr lang="it-IT" sz="2800" dirty="0"/>
              <a:t>a) infermiere;</a:t>
            </a:r>
          </a:p>
          <a:p>
            <a:pPr marL="0" indent="0">
              <a:buNone/>
            </a:pPr>
            <a:r>
              <a:rPr lang="it-IT" sz="2800" dirty="0"/>
              <a:t>b) operatori sociosanitari (OSS);</a:t>
            </a:r>
          </a:p>
          <a:p>
            <a:pPr marL="0" indent="0">
              <a:buNone/>
            </a:pPr>
            <a:r>
              <a:rPr lang="it-IT" sz="2800" dirty="0"/>
              <a:t>c) assistenti domiciliari e dei servizi tutelari (ADEST);</a:t>
            </a:r>
          </a:p>
          <a:p>
            <a:pPr marL="0" indent="0">
              <a:buNone/>
            </a:pPr>
            <a:r>
              <a:rPr lang="it-IT" sz="2800" dirty="0"/>
              <a:t>d) operatori socioassistenziali (OSA);</a:t>
            </a:r>
          </a:p>
          <a:p>
            <a:pPr marL="0" indent="0">
              <a:buNone/>
            </a:pPr>
            <a:r>
              <a:rPr lang="it-IT" sz="2800" dirty="0"/>
              <a:t>e) operatori tecnici ausiliari (OTA);</a:t>
            </a:r>
          </a:p>
          <a:p>
            <a:pPr marL="0" indent="0">
              <a:buNone/>
            </a:pPr>
            <a:r>
              <a:rPr lang="it-IT" sz="2800" dirty="0" err="1"/>
              <a:t>f</a:t>
            </a:r>
            <a:r>
              <a:rPr lang="it-IT" sz="2800" dirty="0"/>
              <a:t>) assistenti familiari</a:t>
            </a:r>
            <a:r>
              <a:rPr lang="it-IT" sz="2800" dirty="0" smtClean="0"/>
              <a:t>;</a:t>
            </a:r>
            <a:endParaRPr lang="it-IT" sz="2800" dirty="0"/>
          </a:p>
        </p:txBody>
      </p:sp>
    </p:spTree>
    <p:extLst>
      <p:ext uri="{BB962C8B-B14F-4D97-AF65-F5344CB8AC3E}">
        <p14:creationId xmlns:p14="http://schemas.microsoft.com/office/powerpoint/2010/main" val="3788141130"/>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g) persone in possesso del diploma quinquennale professionale nel settore dei servizi sociosanitari e titoli equipollenti;</a:t>
            </a:r>
          </a:p>
          <a:p>
            <a:pPr marL="0" indent="0">
              <a:buNone/>
            </a:pPr>
            <a:r>
              <a:rPr lang="it-IT" dirty="0"/>
              <a:t>h) persone non in possesso dei titoli indicati, con documentata esperienza almeno quinquennale in strutture socioassistenziali residenziali o semiresidenziali o in servizi domiciliari per le specifiche tipologie di utenza.;</a:t>
            </a:r>
          </a:p>
          <a:p>
            <a:endParaRPr lang="it-IT" dirty="0"/>
          </a:p>
        </p:txBody>
      </p:sp>
    </p:spTree>
    <p:extLst>
      <p:ext uri="{BB962C8B-B14F-4D97-AF65-F5344CB8AC3E}">
        <p14:creationId xmlns:p14="http://schemas.microsoft.com/office/powerpoint/2010/main" val="41767957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Mansioni del lavoratore </a:t>
            </a:r>
            <a:br>
              <a:rPr lang="it-IT" dirty="0"/>
            </a:br>
            <a:r>
              <a:rPr lang="it-IT" sz="3600" dirty="0"/>
              <a:t>La normativa dei dipendenti “USL”</a:t>
            </a:r>
          </a:p>
        </p:txBody>
      </p:sp>
      <p:sp>
        <p:nvSpPr>
          <p:cNvPr id="3" name="Segnaposto contenuto 2"/>
          <p:cNvSpPr>
            <a:spLocks noGrp="1"/>
          </p:cNvSpPr>
          <p:nvPr>
            <p:ph idx="1"/>
          </p:nvPr>
        </p:nvSpPr>
        <p:spPr/>
        <p:txBody>
          <a:bodyPr>
            <a:normAutofit fontScale="92500" lnSpcReduction="20000"/>
          </a:bodyPr>
          <a:lstStyle/>
          <a:p>
            <a:r>
              <a:rPr lang="it-IT" dirty="0"/>
              <a:t>In caso di esigenze di servizio il dipendente </a:t>
            </a:r>
            <a:r>
              <a:rPr lang="it-IT" b="1" dirty="0"/>
              <a:t>può eccezionalmente essere adibito a mansioni superiori</a:t>
            </a:r>
            <a:r>
              <a:rPr lang="it-IT" dirty="0"/>
              <a:t>. L'assegnazione temporanea, che non può comunque eccedere i sessanta giorni nell'anno solare, non dà diritto a variazioni del trattamento economico.</a:t>
            </a:r>
          </a:p>
          <a:p>
            <a:r>
              <a:rPr lang="it-IT" dirty="0"/>
              <a:t>Non costituisce esercizio di mansioni superiori la sostituzione di personale di posizione funzionale più elevata, qualora la sostituzione rientri tra gli ordinari compiti della propria posizione funzionale.</a:t>
            </a:r>
          </a:p>
          <a:p>
            <a:endParaRPr lang="it-IT" dirty="0"/>
          </a:p>
        </p:txBody>
      </p:sp>
    </p:spTree>
    <p:extLst>
      <p:ext uri="{BB962C8B-B14F-4D97-AF65-F5344CB8AC3E}">
        <p14:creationId xmlns:p14="http://schemas.microsoft.com/office/powerpoint/2010/main" val="106542010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Corte cassazione, sezione IV, sentenza 11601/2015</a:t>
            </a:r>
            <a:endParaRPr lang="it-IT" sz="2800" dirty="0"/>
          </a:p>
        </p:txBody>
      </p:sp>
      <p:sp>
        <p:nvSpPr>
          <p:cNvPr id="3" name="Segnaposto contenuto 2"/>
          <p:cNvSpPr>
            <a:spLocks noGrp="1"/>
          </p:cNvSpPr>
          <p:nvPr>
            <p:ph idx="1"/>
          </p:nvPr>
        </p:nvSpPr>
        <p:spPr/>
        <p:txBody>
          <a:bodyPr>
            <a:normAutofit lnSpcReduction="10000"/>
          </a:bodyPr>
          <a:lstStyle/>
          <a:p>
            <a:r>
              <a:rPr lang="it-IT" dirty="0"/>
              <a:t>Va rilevato, inoltre, che l'affermazione dell'esonero da responsabilità per omessa attuazione di una condotta doverosa ai fini della salvaguardia della vita umana avrebbe richiesto una compiuta analisi riguardo alla presenza di medici e infermieri in rapporto all'affluenza delle presenze in pronto soccorso, considerando non solo il personale ivi addetto, ma anche le disponibilità delle forze presenti nell'intero ospedale </a:t>
            </a:r>
          </a:p>
        </p:txBody>
      </p:sp>
    </p:spTree>
    <p:extLst>
      <p:ext uri="{BB962C8B-B14F-4D97-AF65-F5344CB8AC3E}">
        <p14:creationId xmlns:p14="http://schemas.microsoft.com/office/powerpoint/2010/main" val="1931080409"/>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Corte cassazione, sezione IV, sentenza 11601/2015</a:t>
            </a:r>
          </a:p>
        </p:txBody>
      </p:sp>
      <p:sp>
        <p:nvSpPr>
          <p:cNvPr id="3" name="Segnaposto contenuto 2"/>
          <p:cNvSpPr>
            <a:spLocks noGrp="1"/>
          </p:cNvSpPr>
          <p:nvPr>
            <p:ph idx="1"/>
          </p:nvPr>
        </p:nvSpPr>
        <p:spPr/>
        <p:txBody>
          <a:bodyPr/>
          <a:lstStyle/>
          <a:p>
            <a:r>
              <a:rPr lang="it-IT" dirty="0"/>
              <a:t>Ed invero deve ritenersi che spetti al personale di pronto soccorso allertare il personale dei reparti ove si verifichino situazioni di emergenza tali da determinare la compromissione grave della salute dei cittadini bisognosi di cure di primo intervento, circostanza che in base alla compiuta valutazione delle risultanze probatorie non risulta emergere nella specie </a:t>
            </a:r>
            <a:endParaRPr lang="it-IT" dirty="0" smtClean="0"/>
          </a:p>
          <a:p>
            <a:endParaRPr lang="it-IT" dirty="0"/>
          </a:p>
        </p:txBody>
      </p:sp>
    </p:spTree>
    <p:extLst>
      <p:ext uri="{BB962C8B-B14F-4D97-AF65-F5344CB8AC3E}">
        <p14:creationId xmlns:p14="http://schemas.microsoft.com/office/powerpoint/2010/main" val="27349791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Mansioni del lavoratore </a:t>
            </a:r>
            <a:br>
              <a:rPr lang="it-IT" dirty="0"/>
            </a:br>
            <a:r>
              <a:rPr lang="it-IT" sz="3600" dirty="0"/>
              <a:t>La normativa dei dipendenti “USL”</a:t>
            </a:r>
          </a:p>
        </p:txBody>
      </p:sp>
      <p:sp>
        <p:nvSpPr>
          <p:cNvPr id="3" name="Segnaposto contenuto 2"/>
          <p:cNvSpPr>
            <a:spLocks noGrp="1"/>
          </p:cNvSpPr>
          <p:nvPr>
            <p:ph idx="1"/>
          </p:nvPr>
        </p:nvSpPr>
        <p:spPr/>
        <p:txBody>
          <a:bodyPr/>
          <a:lstStyle/>
          <a:p>
            <a:r>
              <a:rPr lang="it-IT" dirty="0"/>
              <a:t>Qualora un posto cui corrisponda una pluralità di funzioni venga scisso in più posti, il titolare del preesistente posto ha diritto ad opzione fra i due o più posti di nuova istituzione. All'assegnazione provvede l'unità sanitaria locale di appartenenza</a:t>
            </a:r>
            <a:r>
              <a:rPr lang="it-IT" dirty="0" smtClean="0"/>
              <a:t>.</a:t>
            </a:r>
          </a:p>
          <a:p>
            <a:endParaRPr lang="it-IT" dirty="0"/>
          </a:p>
          <a:p>
            <a:r>
              <a:rPr lang="it-IT" dirty="0"/>
              <a:t>DPR 761/1979 art. 29</a:t>
            </a:r>
          </a:p>
          <a:p>
            <a:endParaRPr lang="it-IT" dirty="0"/>
          </a:p>
        </p:txBody>
      </p:sp>
    </p:spTree>
    <p:extLst>
      <p:ext uri="{BB962C8B-B14F-4D97-AF65-F5344CB8AC3E}">
        <p14:creationId xmlns:p14="http://schemas.microsoft.com/office/powerpoint/2010/main" val="12957325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privatizzazione degli anni novanta</a:t>
            </a:r>
            <a:endParaRPr lang="it-IT" dirty="0"/>
          </a:p>
        </p:txBody>
      </p:sp>
      <p:sp>
        <p:nvSpPr>
          <p:cNvPr id="3" name="Segnaposto contenuto 2"/>
          <p:cNvSpPr>
            <a:spLocks noGrp="1"/>
          </p:cNvSpPr>
          <p:nvPr>
            <p:ph idx="1"/>
          </p:nvPr>
        </p:nvSpPr>
        <p:spPr/>
        <p:txBody>
          <a:bodyPr/>
          <a:lstStyle/>
          <a:p>
            <a:r>
              <a:rPr lang="it-IT" dirty="0"/>
              <a:t>Il prestatore di lavoro deve essere adibito alle </a:t>
            </a:r>
            <a:r>
              <a:rPr lang="it-IT" b="1" dirty="0"/>
              <a:t>mansioni per le quali è stato assunto o alle mansioni considerate equivalenti</a:t>
            </a:r>
            <a:r>
              <a:rPr lang="it-IT" dirty="0"/>
              <a:t> nell'ambito della classificazione professionale prevista dai contratti collettivi, ovvero a quelle corrispondenti alla qualifica superiore che abbia successivamente acquisito per effetto dello sviluppo professionale o di procedure concorsuali o selettive</a:t>
            </a:r>
            <a:r>
              <a:rPr lang="it-IT" dirty="0" smtClean="0"/>
              <a:t>.</a:t>
            </a:r>
          </a:p>
          <a:p>
            <a:endParaRPr lang="it-IT" dirty="0"/>
          </a:p>
        </p:txBody>
      </p:sp>
    </p:spTree>
    <p:extLst>
      <p:ext uri="{BB962C8B-B14F-4D97-AF65-F5344CB8AC3E}">
        <p14:creationId xmlns:p14="http://schemas.microsoft.com/office/powerpoint/2010/main" val="957157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privatizzazione degli anni novanta</a:t>
            </a:r>
            <a:endParaRPr lang="it-IT" dirty="0"/>
          </a:p>
        </p:txBody>
      </p:sp>
      <p:sp>
        <p:nvSpPr>
          <p:cNvPr id="3" name="Segnaposto contenuto 2"/>
          <p:cNvSpPr>
            <a:spLocks noGrp="1"/>
          </p:cNvSpPr>
          <p:nvPr>
            <p:ph idx="1"/>
          </p:nvPr>
        </p:nvSpPr>
        <p:spPr/>
        <p:txBody>
          <a:bodyPr/>
          <a:lstStyle/>
          <a:p>
            <a:r>
              <a:rPr lang="it-IT" dirty="0"/>
              <a:t>L'esercizio di fatto di mansioni non corrispondenti alla qualifica di appartenenza non ha effetto ai fini dell'inquadramento del lavoratore o dell'assegnazione di incarichi di direzione</a:t>
            </a:r>
            <a:r>
              <a:rPr lang="it-IT" dirty="0" smtClean="0"/>
              <a:t>.</a:t>
            </a:r>
          </a:p>
          <a:p>
            <a:endParaRPr lang="it-IT" dirty="0"/>
          </a:p>
        </p:txBody>
      </p:sp>
    </p:spTree>
    <p:extLst>
      <p:ext uri="{BB962C8B-B14F-4D97-AF65-F5344CB8AC3E}">
        <p14:creationId xmlns:p14="http://schemas.microsoft.com/office/powerpoint/2010/main" val="14440448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7412</TotalTime>
  <Words>2712</Words>
  <Application>Microsoft Macintosh PowerPoint</Application>
  <PresentationFormat>Presentazione su schermo (4:3)</PresentationFormat>
  <Paragraphs>223</Paragraphs>
  <Slides>61</Slides>
  <Notes>2</Notes>
  <HiddenSlides>0</HiddenSlides>
  <MMClips>0</MMClips>
  <ScaleCrop>false</ScaleCrop>
  <HeadingPairs>
    <vt:vector size="4" baseType="variant">
      <vt:variant>
        <vt:lpstr>Tema</vt:lpstr>
      </vt:variant>
      <vt:variant>
        <vt:i4>1</vt:i4>
      </vt:variant>
      <vt:variant>
        <vt:lpstr>Titoli diapositive</vt:lpstr>
      </vt:variant>
      <vt:variant>
        <vt:i4>61</vt:i4>
      </vt:variant>
    </vt:vector>
  </HeadingPairs>
  <TitlesOfParts>
    <vt:vector size="62" baseType="lpstr">
      <vt:lpstr>Tema di Office</vt:lpstr>
      <vt:lpstr>Demansionamento: il punto di vista giuridico</vt:lpstr>
      <vt:lpstr>Mansioni </vt:lpstr>
      <vt:lpstr>Definizione di demansionamento</vt:lpstr>
      <vt:lpstr>Mansioni del lavoratore art. 2103 cc</vt:lpstr>
      <vt:lpstr>Mansioni del lavoratore  La normativa dei dipendenti “USL”</vt:lpstr>
      <vt:lpstr>Mansioni del lavoratore  La normativa dei dipendenti “USL”</vt:lpstr>
      <vt:lpstr>Mansioni del lavoratore  La normativa dei dipendenti “USL”</vt:lpstr>
      <vt:lpstr>La privatizzazione degli anni novanta</vt:lpstr>
      <vt:lpstr>La privatizzazione degli anni novanta</vt:lpstr>
      <vt:lpstr>La privatizzazione degli anni novanta</vt:lpstr>
      <vt:lpstr>La normativa attuale D.Lgs 165/2001 art. 52</vt:lpstr>
      <vt:lpstr>La normativa contrattuale</vt:lpstr>
      <vt:lpstr>Art. 2103 Prestazione del lavoro Jobs Act</vt:lpstr>
      <vt:lpstr>Art. 2103 Prestazione del lavoro Jobs Act</vt:lpstr>
      <vt:lpstr>Art. 2103 Prestazione del lavoro Jobs Act</vt:lpstr>
      <vt:lpstr>Art. 2103 Prestazione del lavoro Jobs Act</vt:lpstr>
      <vt:lpstr>Art. 2103 Prestazione del lavoro Jobs Act</vt:lpstr>
      <vt:lpstr>Art. 2103 Prestazione del lavoro Jobs Act</vt:lpstr>
      <vt:lpstr>Art. 2103 Prestazione del lavoro Jobs Act</vt:lpstr>
      <vt:lpstr>Art. 2103 Prestazione del lavoro Jobs Act</vt:lpstr>
      <vt:lpstr>Il profilo professionale dell’infermiere</vt:lpstr>
      <vt:lpstr>Il profilo</vt:lpstr>
      <vt:lpstr>Il profilo</vt:lpstr>
      <vt:lpstr>Il profilo</vt:lpstr>
      <vt:lpstr>Il profilo</vt:lpstr>
      <vt:lpstr>Codice deontologico infermiere Federazione Ipasvi (2009) art. 49</vt:lpstr>
      <vt:lpstr>Figure di supporto</vt:lpstr>
      <vt:lpstr>Ipotesi di attività demansionate per l’attività clinico-assistenziale</vt:lpstr>
      <vt:lpstr> Casistica</vt:lpstr>
      <vt:lpstr>L’infermiere gestionale</vt:lpstr>
      <vt:lpstr>CCNL 2001 biennio economico 2000-2001</vt:lpstr>
      <vt:lpstr>Le posizioni organizzative art. 20 ccnl 1999</vt:lpstr>
      <vt:lpstr>La natura della figura del coordinatore</vt:lpstr>
      <vt:lpstr>La perdita dell’incarico</vt:lpstr>
      <vt:lpstr>Il consenso del lavoratore</vt:lpstr>
      <vt:lpstr>Comportamento in caso di richiesta di attività demansionata</vt:lpstr>
      <vt:lpstr>Il rifiuto di adempiere a una disposizione</vt:lpstr>
      <vt:lpstr>Gli ordini di serivizio  art. 28 lett. H CCNL 1995</vt:lpstr>
      <vt:lpstr>La forma degli ordini:  la normativa attuale art. 28 lett. H CCNL 1995</vt:lpstr>
      <vt:lpstr>Autotutela giudiziaria</vt:lpstr>
      <vt:lpstr>Mobbing </vt:lpstr>
      <vt:lpstr>Autotutela collettiva</vt:lpstr>
      <vt:lpstr>De jure condendo</vt:lpstr>
      <vt:lpstr>La bozza del DDL  “Patto della salute”</vt:lpstr>
      <vt:lpstr>La bozza del DDL  “Patto della salute”</vt:lpstr>
      <vt:lpstr>La bozza del DDL  “Patto della salute”</vt:lpstr>
      <vt:lpstr>La bozza del DDL  “Patto della salute”</vt:lpstr>
      <vt:lpstr>Presentazione di PowerPoint</vt:lpstr>
      <vt:lpstr>Il demansionamento aziendale</vt:lpstr>
      <vt:lpstr>Il danno da demansionamento</vt:lpstr>
      <vt:lpstr>Il danno da demansionamento</vt:lpstr>
      <vt:lpstr>Il danno esistenziale da demansionamento</vt:lpstr>
      <vt:lpstr>Il danno esistenziale da demansionamento</vt:lpstr>
      <vt:lpstr>Le tipologie di demansionamento</vt:lpstr>
      <vt:lpstr>L’equivalenza delle figure nella regione Lazio</vt:lpstr>
      <vt:lpstr>L’equivalenza…</vt:lpstr>
      <vt:lpstr>Gli Educatori senza titolo</vt:lpstr>
      <vt:lpstr>Le funzioni di “supporto” agli Educatori</vt:lpstr>
      <vt:lpstr>Presentazione di PowerPoint</vt:lpstr>
      <vt:lpstr>Corte cassazione, sezione IV, sentenza 11601/2015</vt:lpstr>
      <vt:lpstr>Corte cassazione, sezione IV, sentenza 11601/2015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Demansionamento </dc:title>
  <dc:creator>Luca  Benci</dc:creator>
  <cp:lastModifiedBy>li ba</cp:lastModifiedBy>
  <cp:revision>40</cp:revision>
  <dcterms:created xsi:type="dcterms:W3CDTF">2014-11-13T20:04:25Z</dcterms:created>
  <dcterms:modified xsi:type="dcterms:W3CDTF">2015-06-04T19:48:27Z</dcterms:modified>
</cp:coreProperties>
</file>